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57"/>
  </p:notesMasterIdLst>
  <p:handoutMasterIdLst>
    <p:handoutMasterId r:id="rId58"/>
  </p:handoutMasterIdLst>
  <p:sldIdLst>
    <p:sldId id="256" r:id="rId3"/>
    <p:sldId id="316" r:id="rId4"/>
    <p:sldId id="301" r:id="rId5"/>
    <p:sldId id="310" r:id="rId6"/>
    <p:sldId id="303" r:id="rId7"/>
    <p:sldId id="334" r:id="rId8"/>
    <p:sldId id="335" r:id="rId9"/>
    <p:sldId id="336" r:id="rId10"/>
    <p:sldId id="337" r:id="rId11"/>
    <p:sldId id="338" r:id="rId12"/>
    <p:sldId id="326" r:id="rId13"/>
    <p:sldId id="327" r:id="rId14"/>
    <p:sldId id="258" r:id="rId15"/>
    <p:sldId id="262" r:id="rId16"/>
    <p:sldId id="339" r:id="rId17"/>
    <p:sldId id="304" r:id="rId18"/>
    <p:sldId id="340" r:id="rId19"/>
    <p:sldId id="341" r:id="rId20"/>
    <p:sldId id="342" r:id="rId21"/>
    <p:sldId id="343" r:id="rId22"/>
    <p:sldId id="344" r:id="rId23"/>
    <p:sldId id="261" r:id="rId24"/>
    <p:sldId id="263" r:id="rId25"/>
    <p:sldId id="295" r:id="rId26"/>
    <p:sldId id="276" r:id="rId27"/>
    <p:sldId id="277" r:id="rId28"/>
    <p:sldId id="297" r:id="rId29"/>
    <p:sldId id="296" r:id="rId30"/>
    <p:sldId id="305" r:id="rId31"/>
    <p:sldId id="350" r:id="rId32"/>
    <p:sldId id="351" r:id="rId33"/>
    <p:sldId id="352" r:id="rId34"/>
    <p:sldId id="348" r:id="rId35"/>
    <p:sldId id="347" r:id="rId36"/>
    <p:sldId id="330" r:id="rId37"/>
    <p:sldId id="331" r:id="rId38"/>
    <p:sldId id="345" r:id="rId39"/>
    <p:sldId id="346" r:id="rId40"/>
    <p:sldId id="325" r:id="rId41"/>
    <p:sldId id="317" r:id="rId42"/>
    <p:sldId id="319" r:id="rId43"/>
    <p:sldId id="320" r:id="rId44"/>
    <p:sldId id="358" r:id="rId45"/>
    <p:sldId id="332" r:id="rId46"/>
    <p:sldId id="323" r:id="rId47"/>
    <p:sldId id="360" r:id="rId48"/>
    <p:sldId id="321" r:id="rId49"/>
    <p:sldId id="308" r:id="rId50"/>
    <p:sldId id="357" r:id="rId51"/>
    <p:sldId id="353" r:id="rId52"/>
    <p:sldId id="356" r:id="rId53"/>
    <p:sldId id="354" r:id="rId54"/>
    <p:sldId id="355" r:id="rId55"/>
    <p:sldId id="257" r:id="rId56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56635"/>
    <a:srgbClr val="762123"/>
    <a:srgbClr val="EC821C"/>
    <a:srgbClr val="CBF5DC"/>
    <a:srgbClr val="93E9B6"/>
    <a:srgbClr val="F6C798"/>
    <a:srgbClr val="E49C9E"/>
    <a:srgbClr val="156834"/>
    <a:srgbClr val="DA787A"/>
    <a:srgbClr val="15673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33" autoAdjust="0"/>
    <p:restoredTop sz="93190" autoAdjust="0"/>
  </p:normalViewPr>
  <p:slideViewPr>
    <p:cSldViewPr>
      <p:cViewPr>
        <p:scale>
          <a:sx n="70" d="100"/>
          <a:sy n="70" d="100"/>
        </p:scale>
        <p:origin x="-1392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2922" y="-96"/>
      </p:cViewPr>
      <p:guideLst>
        <p:guide orient="horz" pos="3127"/>
        <p:guide pos="2141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0E6BFB-0FFC-4D60-A611-9EE0BC70B3FF}" type="doc">
      <dgm:prSet loTypeId="urn:microsoft.com/office/officeart/2005/8/layout/orgChart1" loCatId="hierarchy" qsTypeId="urn:microsoft.com/office/officeart/2005/8/quickstyle/simple1" qsCatId="simple" csTypeId="urn:microsoft.com/office/officeart/2005/8/colors/accent3_3" csCatId="accent3" phldr="1"/>
      <dgm:spPr/>
    </dgm:pt>
    <dgm:pt modelId="{B393964B-A1D0-488D-9EC9-57F92FAEA5FA}">
      <dgm:prSet custT="1"/>
      <dgm:spPr/>
      <dgm:t>
        <a:bodyPr/>
        <a:lstStyle/>
        <a:p>
          <a:pPr marR="0" algn="just" rtl="0"/>
          <a:endParaRPr lang="en-GB" sz="1300" baseline="0" dirty="0" smtClean="0">
            <a:latin typeface="Times New Roman"/>
          </a:endParaRPr>
        </a:p>
        <a:p>
          <a:pPr marR="0" algn="ctr" rtl="0"/>
          <a:r>
            <a:rPr lang="en-GB" sz="2400" baseline="0" dirty="0" smtClean="0">
              <a:latin typeface="Calibri"/>
            </a:rPr>
            <a:t>Intervention site ‘Section’</a:t>
          </a:r>
          <a:endParaRPr lang="en-GB" sz="2400" dirty="0" smtClean="0"/>
        </a:p>
      </dgm:t>
    </dgm:pt>
    <dgm:pt modelId="{7E5B3A40-FE26-495A-A397-7A74EC3E9761}" type="parTrans" cxnId="{F763DE07-56E4-47C0-B916-D78FCB9250E9}">
      <dgm:prSet/>
      <dgm:spPr/>
      <dgm:t>
        <a:bodyPr/>
        <a:lstStyle/>
        <a:p>
          <a:endParaRPr lang="en-GB"/>
        </a:p>
      </dgm:t>
    </dgm:pt>
    <dgm:pt modelId="{B0519A7D-6ED9-44F2-9A99-6F884036F988}" type="sibTrans" cxnId="{F763DE07-56E4-47C0-B916-D78FCB9250E9}">
      <dgm:prSet/>
      <dgm:spPr/>
      <dgm:t>
        <a:bodyPr/>
        <a:lstStyle/>
        <a:p>
          <a:endParaRPr lang="en-GB"/>
        </a:p>
      </dgm:t>
    </dgm:pt>
    <dgm:pt modelId="{06872F54-0A87-410C-A210-6C535F5CAE94}">
      <dgm:prSet custT="1"/>
      <dgm:spPr/>
      <dgm:t>
        <a:bodyPr/>
        <a:lstStyle/>
        <a:p>
          <a:pPr marR="0" algn="ctr" rtl="0"/>
          <a:r>
            <a:rPr lang="en-GB" sz="2400" u="sng" baseline="0" dirty="0" smtClean="0">
              <a:latin typeface="Calibri"/>
            </a:rPr>
            <a:t>Mother Trial A</a:t>
          </a:r>
        </a:p>
        <a:p>
          <a:pPr marR="0" algn="ctr" rtl="0"/>
          <a:r>
            <a:rPr lang="en-GB" sz="2400" baseline="0" dirty="0" smtClean="0">
              <a:latin typeface="Calibri"/>
            </a:rPr>
            <a:t>60-80 baby trials</a:t>
          </a:r>
        </a:p>
      </dgm:t>
    </dgm:pt>
    <dgm:pt modelId="{5BFA4708-98E8-44AF-9E57-253FA550A661}" type="parTrans" cxnId="{EDE0344F-3A4F-4A14-8EFD-957104D675B6}">
      <dgm:prSet/>
      <dgm:spPr/>
      <dgm:t>
        <a:bodyPr/>
        <a:lstStyle/>
        <a:p>
          <a:endParaRPr lang="en-GB"/>
        </a:p>
      </dgm:t>
    </dgm:pt>
    <dgm:pt modelId="{A3E37EEB-BEC8-46A1-983C-748CE8C5C44C}" type="sibTrans" cxnId="{EDE0344F-3A4F-4A14-8EFD-957104D675B6}">
      <dgm:prSet/>
      <dgm:spPr/>
      <dgm:t>
        <a:bodyPr/>
        <a:lstStyle/>
        <a:p>
          <a:endParaRPr lang="en-GB"/>
        </a:p>
      </dgm:t>
    </dgm:pt>
    <dgm:pt modelId="{D34A05E4-5B34-482C-9318-DDA8B030138A}">
      <dgm:prSet custT="1"/>
      <dgm:spPr>
        <a:solidFill>
          <a:schemeClr val="accent4">
            <a:lumMod val="75000"/>
          </a:schemeClr>
        </a:solidFill>
      </dgm:spPr>
      <dgm:t>
        <a:bodyPr/>
        <a:lstStyle/>
        <a:p>
          <a:pPr marR="0" algn="ctr" rtl="0"/>
          <a:r>
            <a:rPr lang="en-GB" sz="2400" u="sng" baseline="0" dirty="0" smtClean="0">
              <a:latin typeface="Calibri"/>
            </a:rPr>
            <a:t>Mother Trial B</a:t>
          </a:r>
        </a:p>
        <a:p>
          <a:pPr marR="0" algn="ctr" rtl="0"/>
          <a:r>
            <a:rPr lang="en-GB" sz="2400" baseline="0" dirty="0" smtClean="0">
              <a:latin typeface="Calibri"/>
            </a:rPr>
            <a:t>60-80 baby trials</a:t>
          </a:r>
        </a:p>
      </dgm:t>
    </dgm:pt>
    <dgm:pt modelId="{53542265-5F8C-4B2D-AB4D-304CE28DBE3D}" type="parTrans" cxnId="{CC936A9C-2DA3-4E8D-B760-6010354E3062}">
      <dgm:prSet/>
      <dgm:spPr/>
      <dgm:t>
        <a:bodyPr/>
        <a:lstStyle/>
        <a:p>
          <a:endParaRPr lang="en-GB"/>
        </a:p>
      </dgm:t>
    </dgm:pt>
    <dgm:pt modelId="{CC02B329-2652-43FA-AADB-3CD2D0243EB6}" type="sibTrans" cxnId="{CC936A9C-2DA3-4E8D-B760-6010354E3062}">
      <dgm:prSet/>
      <dgm:spPr/>
      <dgm:t>
        <a:bodyPr/>
        <a:lstStyle/>
        <a:p>
          <a:endParaRPr lang="en-GB"/>
        </a:p>
      </dgm:t>
    </dgm:pt>
    <dgm:pt modelId="{6778DDD1-DEEC-424B-A08F-3B536EF60EFE}">
      <dgm:prSet custT="1"/>
      <dgm:spPr>
        <a:solidFill>
          <a:srgbClr val="FF0000"/>
        </a:solidFill>
      </dgm:spPr>
      <dgm:t>
        <a:bodyPr/>
        <a:lstStyle/>
        <a:p>
          <a:pPr marR="0" algn="ctr" rtl="0"/>
          <a:r>
            <a:rPr lang="en-GB" sz="2400" u="sng" baseline="0" dirty="0" smtClean="0">
              <a:latin typeface="Calibri"/>
            </a:rPr>
            <a:t>Mother Trial C</a:t>
          </a:r>
        </a:p>
        <a:p>
          <a:pPr marR="0" algn="ctr" rtl="0"/>
          <a:r>
            <a:rPr lang="en-GB" sz="2400" baseline="0" dirty="0" smtClean="0">
              <a:latin typeface="Calibri"/>
            </a:rPr>
            <a:t>60-80 baby trials</a:t>
          </a:r>
        </a:p>
      </dgm:t>
    </dgm:pt>
    <dgm:pt modelId="{7158722F-0235-468D-B2BA-AE73CBE50040}" type="parTrans" cxnId="{24F5144D-C8E1-45F9-A869-F51AFF69A63E}">
      <dgm:prSet/>
      <dgm:spPr/>
      <dgm:t>
        <a:bodyPr/>
        <a:lstStyle/>
        <a:p>
          <a:endParaRPr lang="en-GB"/>
        </a:p>
      </dgm:t>
    </dgm:pt>
    <dgm:pt modelId="{244817ED-388C-4A0B-B1D8-BB2E93DDE7BB}" type="sibTrans" cxnId="{24F5144D-C8E1-45F9-A869-F51AFF69A63E}">
      <dgm:prSet/>
      <dgm:spPr/>
      <dgm:t>
        <a:bodyPr/>
        <a:lstStyle/>
        <a:p>
          <a:endParaRPr lang="en-GB"/>
        </a:p>
      </dgm:t>
    </dgm:pt>
    <dgm:pt modelId="{45C2393E-6DF8-4D67-AB95-F5926F285A7F}" type="pres">
      <dgm:prSet presAssocID="{050E6BFB-0FFC-4D60-A611-9EE0BC70B3F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E2DF595-B33A-4940-B614-6B19E7C6BA40}" type="pres">
      <dgm:prSet presAssocID="{B393964B-A1D0-488D-9EC9-57F92FAEA5FA}" presName="hierRoot1" presStyleCnt="0">
        <dgm:presLayoutVars>
          <dgm:hierBranch/>
        </dgm:presLayoutVars>
      </dgm:prSet>
      <dgm:spPr/>
    </dgm:pt>
    <dgm:pt modelId="{32FF914D-4225-43AD-97CA-83C7FAC0868F}" type="pres">
      <dgm:prSet presAssocID="{B393964B-A1D0-488D-9EC9-57F92FAEA5FA}" presName="rootComposite1" presStyleCnt="0"/>
      <dgm:spPr/>
    </dgm:pt>
    <dgm:pt modelId="{12A26DF3-96D8-49BB-8B2F-031C84431DD1}" type="pres">
      <dgm:prSet presAssocID="{B393964B-A1D0-488D-9EC9-57F92FAEA5FA}" presName="rootText1" presStyleLbl="node0" presStyleIdx="0" presStyleCnt="1" custScaleX="117023" custScaleY="90334" custLinFactNeighborX="2221" custLinFactNeighborY="-44208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79640BE5-A7FF-437B-B57C-C4D7B44834D4}" type="pres">
      <dgm:prSet presAssocID="{B393964B-A1D0-488D-9EC9-57F92FAEA5FA}" presName="rootConnector1" presStyleLbl="node1" presStyleIdx="0" presStyleCnt="0"/>
      <dgm:spPr/>
      <dgm:t>
        <a:bodyPr/>
        <a:lstStyle/>
        <a:p>
          <a:endParaRPr lang="en-GB"/>
        </a:p>
      </dgm:t>
    </dgm:pt>
    <dgm:pt modelId="{28D4030D-EDEA-41B2-BD02-871D77097026}" type="pres">
      <dgm:prSet presAssocID="{B393964B-A1D0-488D-9EC9-57F92FAEA5FA}" presName="hierChild2" presStyleCnt="0"/>
      <dgm:spPr/>
    </dgm:pt>
    <dgm:pt modelId="{2FBE0AE6-58F5-475B-A0A3-6EC506F0BB49}" type="pres">
      <dgm:prSet presAssocID="{5BFA4708-98E8-44AF-9E57-253FA550A661}" presName="Name35" presStyleLbl="parChTrans1D2" presStyleIdx="0" presStyleCnt="3"/>
      <dgm:spPr/>
      <dgm:t>
        <a:bodyPr/>
        <a:lstStyle/>
        <a:p>
          <a:endParaRPr lang="en-GB"/>
        </a:p>
      </dgm:t>
    </dgm:pt>
    <dgm:pt modelId="{F768611A-C4AE-4CC6-B1EE-5C129274BC34}" type="pres">
      <dgm:prSet presAssocID="{06872F54-0A87-410C-A210-6C535F5CAE94}" presName="hierRoot2" presStyleCnt="0">
        <dgm:presLayoutVars>
          <dgm:hierBranch/>
        </dgm:presLayoutVars>
      </dgm:prSet>
      <dgm:spPr/>
    </dgm:pt>
    <dgm:pt modelId="{245D3B92-5B75-4359-9661-F1576BF29E6C}" type="pres">
      <dgm:prSet presAssocID="{06872F54-0A87-410C-A210-6C535F5CAE94}" presName="rootComposite" presStyleCnt="0"/>
      <dgm:spPr/>
    </dgm:pt>
    <dgm:pt modelId="{EF15B615-53D2-4825-B358-99F17153334D}" type="pres">
      <dgm:prSet presAssocID="{06872F54-0A87-410C-A210-6C535F5CAE94}" presName="rootText" presStyleLbl="node2" presStyleIdx="0" presStyleCnt="3" custScaleX="123961" custScaleY="182990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7C5CD826-7C58-45EA-9CA3-9576236270CF}" type="pres">
      <dgm:prSet presAssocID="{06872F54-0A87-410C-A210-6C535F5CAE94}" presName="rootConnector" presStyleLbl="node2" presStyleIdx="0" presStyleCnt="3"/>
      <dgm:spPr/>
      <dgm:t>
        <a:bodyPr/>
        <a:lstStyle/>
        <a:p>
          <a:endParaRPr lang="en-GB"/>
        </a:p>
      </dgm:t>
    </dgm:pt>
    <dgm:pt modelId="{2DAAD483-A8A1-4FAE-9AC5-2467A17938E7}" type="pres">
      <dgm:prSet presAssocID="{06872F54-0A87-410C-A210-6C535F5CAE94}" presName="hierChild4" presStyleCnt="0"/>
      <dgm:spPr/>
    </dgm:pt>
    <dgm:pt modelId="{B40203D6-6EF8-4141-A3B8-81C11A3A846E}" type="pres">
      <dgm:prSet presAssocID="{06872F54-0A87-410C-A210-6C535F5CAE94}" presName="hierChild5" presStyleCnt="0"/>
      <dgm:spPr/>
    </dgm:pt>
    <dgm:pt modelId="{ADDD1A53-3C68-48DD-BAD0-D3A53E391C0C}" type="pres">
      <dgm:prSet presAssocID="{53542265-5F8C-4B2D-AB4D-304CE28DBE3D}" presName="Name35" presStyleLbl="parChTrans1D2" presStyleIdx="1" presStyleCnt="3"/>
      <dgm:spPr/>
      <dgm:t>
        <a:bodyPr/>
        <a:lstStyle/>
        <a:p>
          <a:endParaRPr lang="en-GB"/>
        </a:p>
      </dgm:t>
    </dgm:pt>
    <dgm:pt modelId="{3490AB0C-52E2-4DB4-8894-F3DB509B0DE1}" type="pres">
      <dgm:prSet presAssocID="{D34A05E4-5B34-482C-9318-DDA8B030138A}" presName="hierRoot2" presStyleCnt="0">
        <dgm:presLayoutVars>
          <dgm:hierBranch/>
        </dgm:presLayoutVars>
      </dgm:prSet>
      <dgm:spPr/>
    </dgm:pt>
    <dgm:pt modelId="{AA4BAEA0-4DF6-441F-8BD9-D72E663A9D6C}" type="pres">
      <dgm:prSet presAssocID="{D34A05E4-5B34-482C-9318-DDA8B030138A}" presName="rootComposite" presStyleCnt="0"/>
      <dgm:spPr/>
    </dgm:pt>
    <dgm:pt modelId="{EE528F01-9950-4BD8-A320-38A8B15949B8}" type="pres">
      <dgm:prSet presAssocID="{D34A05E4-5B34-482C-9318-DDA8B030138A}" presName="rootText" presStyleLbl="node2" presStyleIdx="1" presStyleCnt="3" custScaleX="127963" custScaleY="180249" custLinFactNeighborX="4166" custLinFactNeighborY="3689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0720F297-8A77-4B7F-97CF-EF9A3AD5FEE0}" type="pres">
      <dgm:prSet presAssocID="{D34A05E4-5B34-482C-9318-DDA8B030138A}" presName="rootConnector" presStyleLbl="node2" presStyleIdx="1" presStyleCnt="3"/>
      <dgm:spPr/>
      <dgm:t>
        <a:bodyPr/>
        <a:lstStyle/>
        <a:p>
          <a:endParaRPr lang="en-GB"/>
        </a:p>
      </dgm:t>
    </dgm:pt>
    <dgm:pt modelId="{66B3EC63-BD7B-4A8F-B23C-07C56A1AF5E9}" type="pres">
      <dgm:prSet presAssocID="{D34A05E4-5B34-482C-9318-DDA8B030138A}" presName="hierChild4" presStyleCnt="0"/>
      <dgm:spPr/>
    </dgm:pt>
    <dgm:pt modelId="{D3FE3203-C523-4430-BFB4-59D3CA37B4A7}" type="pres">
      <dgm:prSet presAssocID="{D34A05E4-5B34-482C-9318-DDA8B030138A}" presName="hierChild5" presStyleCnt="0"/>
      <dgm:spPr/>
    </dgm:pt>
    <dgm:pt modelId="{2CCCE9EF-1A03-4B20-9195-434724557B5C}" type="pres">
      <dgm:prSet presAssocID="{7158722F-0235-468D-B2BA-AE73CBE50040}" presName="Name35" presStyleLbl="parChTrans1D2" presStyleIdx="2" presStyleCnt="3"/>
      <dgm:spPr/>
      <dgm:t>
        <a:bodyPr/>
        <a:lstStyle/>
        <a:p>
          <a:endParaRPr lang="en-GB"/>
        </a:p>
      </dgm:t>
    </dgm:pt>
    <dgm:pt modelId="{65312E90-9982-4B13-9DAA-3EDCEF122F77}" type="pres">
      <dgm:prSet presAssocID="{6778DDD1-DEEC-424B-A08F-3B536EF60EFE}" presName="hierRoot2" presStyleCnt="0">
        <dgm:presLayoutVars>
          <dgm:hierBranch/>
        </dgm:presLayoutVars>
      </dgm:prSet>
      <dgm:spPr/>
    </dgm:pt>
    <dgm:pt modelId="{0FF3A0D8-6F11-48A3-9CA2-EDA9D13AD757}" type="pres">
      <dgm:prSet presAssocID="{6778DDD1-DEEC-424B-A08F-3B536EF60EFE}" presName="rootComposite" presStyleCnt="0"/>
      <dgm:spPr/>
    </dgm:pt>
    <dgm:pt modelId="{857D24EB-F6ED-4145-952E-B30FB7A18F7E}" type="pres">
      <dgm:prSet presAssocID="{6778DDD1-DEEC-424B-A08F-3B536EF60EFE}" presName="rootText" presStyleLbl="node2" presStyleIdx="2" presStyleCnt="3" custScaleX="130195" custScaleY="182990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DD6CDD67-7DFA-4EB5-8528-49A580F91CCA}" type="pres">
      <dgm:prSet presAssocID="{6778DDD1-DEEC-424B-A08F-3B536EF60EFE}" presName="rootConnector" presStyleLbl="node2" presStyleIdx="2" presStyleCnt="3"/>
      <dgm:spPr/>
      <dgm:t>
        <a:bodyPr/>
        <a:lstStyle/>
        <a:p>
          <a:endParaRPr lang="en-GB"/>
        </a:p>
      </dgm:t>
    </dgm:pt>
    <dgm:pt modelId="{5C328D57-587D-4D84-AE47-163B272AEE45}" type="pres">
      <dgm:prSet presAssocID="{6778DDD1-DEEC-424B-A08F-3B536EF60EFE}" presName="hierChild4" presStyleCnt="0"/>
      <dgm:spPr/>
    </dgm:pt>
    <dgm:pt modelId="{C5C31FEC-4EA2-4873-883E-AC5DAFD5B2AD}" type="pres">
      <dgm:prSet presAssocID="{6778DDD1-DEEC-424B-A08F-3B536EF60EFE}" presName="hierChild5" presStyleCnt="0"/>
      <dgm:spPr/>
    </dgm:pt>
    <dgm:pt modelId="{E4CC06E4-C868-4F3A-8748-7A0E3A2B15A0}" type="pres">
      <dgm:prSet presAssocID="{B393964B-A1D0-488D-9EC9-57F92FAEA5FA}" presName="hierChild3" presStyleCnt="0"/>
      <dgm:spPr/>
    </dgm:pt>
  </dgm:ptLst>
  <dgm:cxnLst>
    <dgm:cxn modelId="{F763DE07-56E4-47C0-B916-D78FCB9250E9}" srcId="{050E6BFB-0FFC-4D60-A611-9EE0BC70B3FF}" destId="{B393964B-A1D0-488D-9EC9-57F92FAEA5FA}" srcOrd="0" destOrd="0" parTransId="{7E5B3A40-FE26-495A-A397-7A74EC3E9761}" sibTransId="{B0519A7D-6ED9-44F2-9A99-6F884036F988}"/>
    <dgm:cxn modelId="{EF3543DA-FA9D-4DC4-8F4D-7556A53D8B17}" type="presOf" srcId="{6778DDD1-DEEC-424B-A08F-3B536EF60EFE}" destId="{DD6CDD67-7DFA-4EB5-8528-49A580F91CCA}" srcOrd="1" destOrd="0" presId="urn:microsoft.com/office/officeart/2005/8/layout/orgChart1"/>
    <dgm:cxn modelId="{9C2858B1-C2AF-4D69-9AAE-2E71F898AADD}" type="presOf" srcId="{B393964B-A1D0-488D-9EC9-57F92FAEA5FA}" destId="{12A26DF3-96D8-49BB-8B2F-031C84431DD1}" srcOrd="0" destOrd="0" presId="urn:microsoft.com/office/officeart/2005/8/layout/orgChart1"/>
    <dgm:cxn modelId="{983FE230-1133-4E0D-BB79-CA88583EAC76}" type="presOf" srcId="{050E6BFB-0FFC-4D60-A611-9EE0BC70B3FF}" destId="{45C2393E-6DF8-4D67-AB95-F5926F285A7F}" srcOrd="0" destOrd="0" presId="urn:microsoft.com/office/officeart/2005/8/layout/orgChart1"/>
    <dgm:cxn modelId="{FD74C192-5616-47C4-B1D6-30AB5CBFD302}" type="presOf" srcId="{6778DDD1-DEEC-424B-A08F-3B536EF60EFE}" destId="{857D24EB-F6ED-4145-952E-B30FB7A18F7E}" srcOrd="0" destOrd="0" presId="urn:microsoft.com/office/officeart/2005/8/layout/orgChart1"/>
    <dgm:cxn modelId="{1DCE9E02-E561-49DA-A906-0B356BD61C0F}" type="presOf" srcId="{D34A05E4-5B34-482C-9318-DDA8B030138A}" destId="{0720F297-8A77-4B7F-97CF-EF9A3AD5FEE0}" srcOrd="1" destOrd="0" presId="urn:microsoft.com/office/officeart/2005/8/layout/orgChart1"/>
    <dgm:cxn modelId="{24F5144D-C8E1-45F9-A869-F51AFF69A63E}" srcId="{B393964B-A1D0-488D-9EC9-57F92FAEA5FA}" destId="{6778DDD1-DEEC-424B-A08F-3B536EF60EFE}" srcOrd="2" destOrd="0" parTransId="{7158722F-0235-468D-B2BA-AE73CBE50040}" sibTransId="{244817ED-388C-4A0B-B1D8-BB2E93DDE7BB}"/>
    <dgm:cxn modelId="{EDE0344F-3A4F-4A14-8EFD-957104D675B6}" srcId="{B393964B-A1D0-488D-9EC9-57F92FAEA5FA}" destId="{06872F54-0A87-410C-A210-6C535F5CAE94}" srcOrd="0" destOrd="0" parTransId="{5BFA4708-98E8-44AF-9E57-253FA550A661}" sibTransId="{A3E37EEB-BEC8-46A1-983C-748CE8C5C44C}"/>
    <dgm:cxn modelId="{009B8153-554B-46E6-A44E-214B9F3E8C6C}" type="presOf" srcId="{B393964B-A1D0-488D-9EC9-57F92FAEA5FA}" destId="{79640BE5-A7FF-437B-B57C-C4D7B44834D4}" srcOrd="1" destOrd="0" presId="urn:microsoft.com/office/officeart/2005/8/layout/orgChart1"/>
    <dgm:cxn modelId="{5547339B-4971-4C09-B0DF-FAA1A9263D72}" type="presOf" srcId="{7158722F-0235-468D-B2BA-AE73CBE50040}" destId="{2CCCE9EF-1A03-4B20-9195-434724557B5C}" srcOrd="0" destOrd="0" presId="urn:microsoft.com/office/officeart/2005/8/layout/orgChart1"/>
    <dgm:cxn modelId="{7A731DDD-3260-42F0-9003-47638A94F88C}" type="presOf" srcId="{06872F54-0A87-410C-A210-6C535F5CAE94}" destId="{7C5CD826-7C58-45EA-9CA3-9576236270CF}" srcOrd="1" destOrd="0" presId="urn:microsoft.com/office/officeart/2005/8/layout/orgChart1"/>
    <dgm:cxn modelId="{3E504D8F-BCDB-4A9D-AF30-47A656A11451}" type="presOf" srcId="{D34A05E4-5B34-482C-9318-DDA8B030138A}" destId="{EE528F01-9950-4BD8-A320-38A8B15949B8}" srcOrd="0" destOrd="0" presId="urn:microsoft.com/office/officeart/2005/8/layout/orgChart1"/>
    <dgm:cxn modelId="{42422404-0D81-41A3-8563-2FB8EBFAC62E}" type="presOf" srcId="{5BFA4708-98E8-44AF-9E57-253FA550A661}" destId="{2FBE0AE6-58F5-475B-A0A3-6EC506F0BB49}" srcOrd="0" destOrd="0" presId="urn:microsoft.com/office/officeart/2005/8/layout/orgChart1"/>
    <dgm:cxn modelId="{CC936A9C-2DA3-4E8D-B760-6010354E3062}" srcId="{B393964B-A1D0-488D-9EC9-57F92FAEA5FA}" destId="{D34A05E4-5B34-482C-9318-DDA8B030138A}" srcOrd="1" destOrd="0" parTransId="{53542265-5F8C-4B2D-AB4D-304CE28DBE3D}" sibTransId="{CC02B329-2652-43FA-AADB-3CD2D0243EB6}"/>
    <dgm:cxn modelId="{E7E5E62C-EE87-4914-8DBF-566730868967}" type="presOf" srcId="{53542265-5F8C-4B2D-AB4D-304CE28DBE3D}" destId="{ADDD1A53-3C68-48DD-BAD0-D3A53E391C0C}" srcOrd="0" destOrd="0" presId="urn:microsoft.com/office/officeart/2005/8/layout/orgChart1"/>
    <dgm:cxn modelId="{01001044-1CD1-4EBE-A76A-21D7BF172DDC}" type="presOf" srcId="{06872F54-0A87-410C-A210-6C535F5CAE94}" destId="{EF15B615-53D2-4825-B358-99F17153334D}" srcOrd="0" destOrd="0" presId="urn:microsoft.com/office/officeart/2005/8/layout/orgChart1"/>
    <dgm:cxn modelId="{D77C5386-F8A1-4866-A7B9-9A122BC44F84}" type="presParOf" srcId="{45C2393E-6DF8-4D67-AB95-F5926F285A7F}" destId="{BE2DF595-B33A-4940-B614-6B19E7C6BA40}" srcOrd="0" destOrd="0" presId="urn:microsoft.com/office/officeart/2005/8/layout/orgChart1"/>
    <dgm:cxn modelId="{158288F9-DC3C-4C46-B7C0-809E60A8DE67}" type="presParOf" srcId="{BE2DF595-B33A-4940-B614-6B19E7C6BA40}" destId="{32FF914D-4225-43AD-97CA-83C7FAC0868F}" srcOrd="0" destOrd="0" presId="urn:microsoft.com/office/officeart/2005/8/layout/orgChart1"/>
    <dgm:cxn modelId="{F1431A7C-0E9E-4084-9C86-5BB2A1824F1E}" type="presParOf" srcId="{32FF914D-4225-43AD-97CA-83C7FAC0868F}" destId="{12A26DF3-96D8-49BB-8B2F-031C84431DD1}" srcOrd="0" destOrd="0" presId="urn:microsoft.com/office/officeart/2005/8/layout/orgChart1"/>
    <dgm:cxn modelId="{778ED825-1CC3-4668-A9D8-0ACB01523281}" type="presParOf" srcId="{32FF914D-4225-43AD-97CA-83C7FAC0868F}" destId="{79640BE5-A7FF-437B-B57C-C4D7B44834D4}" srcOrd="1" destOrd="0" presId="urn:microsoft.com/office/officeart/2005/8/layout/orgChart1"/>
    <dgm:cxn modelId="{0A6A7F17-ECFD-46CC-AE68-9C084C3A92CD}" type="presParOf" srcId="{BE2DF595-B33A-4940-B614-6B19E7C6BA40}" destId="{28D4030D-EDEA-41B2-BD02-871D77097026}" srcOrd="1" destOrd="0" presId="urn:microsoft.com/office/officeart/2005/8/layout/orgChart1"/>
    <dgm:cxn modelId="{88869588-C487-4740-BACA-3CDA0F055746}" type="presParOf" srcId="{28D4030D-EDEA-41B2-BD02-871D77097026}" destId="{2FBE0AE6-58F5-475B-A0A3-6EC506F0BB49}" srcOrd="0" destOrd="0" presId="urn:microsoft.com/office/officeart/2005/8/layout/orgChart1"/>
    <dgm:cxn modelId="{3F3D6592-37A2-49FC-98F5-6BE9F419B194}" type="presParOf" srcId="{28D4030D-EDEA-41B2-BD02-871D77097026}" destId="{F768611A-C4AE-4CC6-B1EE-5C129274BC34}" srcOrd="1" destOrd="0" presId="urn:microsoft.com/office/officeart/2005/8/layout/orgChart1"/>
    <dgm:cxn modelId="{2CE7D925-9C5C-45C6-8049-29EB123FD79A}" type="presParOf" srcId="{F768611A-C4AE-4CC6-B1EE-5C129274BC34}" destId="{245D3B92-5B75-4359-9661-F1576BF29E6C}" srcOrd="0" destOrd="0" presId="urn:microsoft.com/office/officeart/2005/8/layout/orgChart1"/>
    <dgm:cxn modelId="{2CF9B90D-A030-4CDD-AD72-7EFB75CB08BE}" type="presParOf" srcId="{245D3B92-5B75-4359-9661-F1576BF29E6C}" destId="{EF15B615-53D2-4825-B358-99F17153334D}" srcOrd="0" destOrd="0" presId="urn:microsoft.com/office/officeart/2005/8/layout/orgChart1"/>
    <dgm:cxn modelId="{198D718A-47D6-4367-9523-074AC7C7CA06}" type="presParOf" srcId="{245D3B92-5B75-4359-9661-F1576BF29E6C}" destId="{7C5CD826-7C58-45EA-9CA3-9576236270CF}" srcOrd="1" destOrd="0" presId="urn:microsoft.com/office/officeart/2005/8/layout/orgChart1"/>
    <dgm:cxn modelId="{C7D596EE-27C0-4688-9404-6855C7D08417}" type="presParOf" srcId="{F768611A-C4AE-4CC6-B1EE-5C129274BC34}" destId="{2DAAD483-A8A1-4FAE-9AC5-2467A17938E7}" srcOrd="1" destOrd="0" presId="urn:microsoft.com/office/officeart/2005/8/layout/orgChart1"/>
    <dgm:cxn modelId="{10DC66A9-9890-4F6B-99EB-4C963BC18D2E}" type="presParOf" srcId="{F768611A-C4AE-4CC6-B1EE-5C129274BC34}" destId="{B40203D6-6EF8-4141-A3B8-81C11A3A846E}" srcOrd="2" destOrd="0" presId="urn:microsoft.com/office/officeart/2005/8/layout/orgChart1"/>
    <dgm:cxn modelId="{F7DBB669-4980-4C2A-9A2A-803FCFB4B9F1}" type="presParOf" srcId="{28D4030D-EDEA-41B2-BD02-871D77097026}" destId="{ADDD1A53-3C68-48DD-BAD0-D3A53E391C0C}" srcOrd="2" destOrd="0" presId="urn:microsoft.com/office/officeart/2005/8/layout/orgChart1"/>
    <dgm:cxn modelId="{730F0C48-3B5E-4CC6-914A-57142C203E2E}" type="presParOf" srcId="{28D4030D-EDEA-41B2-BD02-871D77097026}" destId="{3490AB0C-52E2-4DB4-8894-F3DB509B0DE1}" srcOrd="3" destOrd="0" presId="urn:microsoft.com/office/officeart/2005/8/layout/orgChart1"/>
    <dgm:cxn modelId="{5E28F5C6-1341-455F-9EEF-12F64647E524}" type="presParOf" srcId="{3490AB0C-52E2-4DB4-8894-F3DB509B0DE1}" destId="{AA4BAEA0-4DF6-441F-8BD9-D72E663A9D6C}" srcOrd="0" destOrd="0" presId="urn:microsoft.com/office/officeart/2005/8/layout/orgChart1"/>
    <dgm:cxn modelId="{6364EAD2-DAB1-45F9-9E36-8F9F6BE65479}" type="presParOf" srcId="{AA4BAEA0-4DF6-441F-8BD9-D72E663A9D6C}" destId="{EE528F01-9950-4BD8-A320-38A8B15949B8}" srcOrd="0" destOrd="0" presId="urn:microsoft.com/office/officeart/2005/8/layout/orgChart1"/>
    <dgm:cxn modelId="{12DF049C-2600-4A6F-AB61-141B397D5531}" type="presParOf" srcId="{AA4BAEA0-4DF6-441F-8BD9-D72E663A9D6C}" destId="{0720F297-8A77-4B7F-97CF-EF9A3AD5FEE0}" srcOrd="1" destOrd="0" presId="urn:microsoft.com/office/officeart/2005/8/layout/orgChart1"/>
    <dgm:cxn modelId="{F359FBE1-B483-405D-A26D-EDB5A395AD2E}" type="presParOf" srcId="{3490AB0C-52E2-4DB4-8894-F3DB509B0DE1}" destId="{66B3EC63-BD7B-4A8F-B23C-07C56A1AF5E9}" srcOrd="1" destOrd="0" presId="urn:microsoft.com/office/officeart/2005/8/layout/orgChart1"/>
    <dgm:cxn modelId="{2C6F39F7-F58E-4A43-8260-A7B5C41D0F7D}" type="presParOf" srcId="{3490AB0C-52E2-4DB4-8894-F3DB509B0DE1}" destId="{D3FE3203-C523-4430-BFB4-59D3CA37B4A7}" srcOrd="2" destOrd="0" presId="urn:microsoft.com/office/officeart/2005/8/layout/orgChart1"/>
    <dgm:cxn modelId="{719E5325-2232-4568-AB4C-612278F2B655}" type="presParOf" srcId="{28D4030D-EDEA-41B2-BD02-871D77097026}" destId="{2CCCE9EF-1A03-4B20-9195-434724557B5C}" srcOrd="4" destOrd="0" presId="urn:microsoft.com/office/officeart/2005/8/layout/orgChart1"/>
    <dgm:cxn modelId="{50C728A7-74D2-41BD-A55F-F70776EB8616}" type="presParOf" srcId="{28D4030D-EDEA-41B2-BD02-871D77097026}" destId="{65312E90-9982-4B13-9DAA-3EDCEF122F77}" srcOrd="5" destOrd="0" presId="urn:microsoft.com/office/officeart/2005/8/layout/orgChart1"/>
    <dgm:cxn modelId="{DD560E23-9269-4A62-98C8-955C846B23F3}" type="presParOf" srcId="{65312E90-9982-4B13-9DAA-3EDCEF122F77}" destId="{0FF3A0D8-6F11-48A3-9CA2-EDA9D13AD757}" srcOrd="0" destOrd="0" presId="urn:microsoft.com/office/officeart/2005/8/layout/orgChart1"/>
    <dgm:cxn modelId="{34E64E70-A2B0-4633-AAF7-BA85B68444AF}" type="presParOf" srcId="{0FF3A0D8-6F11-48A3-9CA2-EDA9D13AD757}" destId="{857D24EB-F6ED-4145-952E-B30FB7A18F7E}" srcOrd="0" destOrd="0" presId="urn:microsoft.com/office/officeart/2005/8/layout/orgChart1"/>
    <dgm:cxn modelId="{CCB9E261-7DB6-48BE-A7B7-7B3413E10926}" type="presParOf" srcId="{0FF3A0D8-6F11-48A3-9CA2-EDA9D13AD757}" destId="{DD6CDD67-7DFA-4EB5-8528-49A580F91CCA}" srcOrd="1" destOrd="0" presId="urn:microsoft.com/office/officeart/2005/8/layout/orgChart1"/>
    <dgm:cxn modelId="{A390A622-3D2B-4357-B51A-01A0DE062CF2}" type="presParOf" srcId="{65312E90-9982-4B13-9DAA-3EDCEF122F77}" destId="{5C328D57-587D-4D84-AE47-163B272AEE45}" srcOrd="1" destOrd="0" presId="urn:microsoft.com/office/officeart/2005/8/layout/orgChart1"/>
    <dgm:cxn modelId="{4450E21C-A979-4A80-AE37-A06AE4F59293}" type="presParOf" srcId="{65312E90-9982-4B13-9DAA-3EDCEF122F77}" destId="{C5C31FEC-4EA2-4873-883E-AC5DAFD5B2AD}" srcOrd="2" destOrd="0" presId="urn:microsoft.com/office/officeart/2005/8/layout/orgChart1"/>
    <dgm:cxn modelId="{44B9B3DE-99C3-48F1-A053-B5A804FA3A97}" type="presParOf" srcId="{BE2DF595-B33A-4940-B614-6B19E7C6BA40}" destId="{E4CC06E4-C868-4F3A-8748-7A0E3A2B15A0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D1A6B-FE55-42ED-84F6-A119C21957C2}" type="datetimeFigureOut">
              <a:rPr lang="en-US" smtClean="0"/>
              <a:pPr/>
              <a:t>6/13/2016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8CDC3-EE21-4690-9123-29E5B27C22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92881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4980D-33A7-4030-B390-DC47B54376D7}" type="datetimeFigureOut">
              <a:rPr lang="en-US" smtClean="0"/>
              <a:pPr/>
              <a:t>6/13/2016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DB3CD-82CE-4D61-A55F-4B85DC44DB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18428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0611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F2480C-FDE6-463B-B680-7E95A2FDCDC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80C15A54-D10A-4303-BF36-6EF493F86C30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39E1597A-6D4B-4275-9F93-E3D78689C711}" type="slidenum">
              <a:rPr lang="en-US" smtClean="0"/>
              <a:pPr>
                <a:defRPr/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C3BA2BD-7A42-4683-9A27-09A2D9920EFA}" type="slidenum">
              <a:rPr lang="en-US" smtClean="0"/>
              <a:pPr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Carry out design example here too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2A5814-64B6-4FA4-A0A8-8885C9961B08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1. The roots from different</a:t>
            </a:r>
            <a:r>
              <a:rPr lang="en-US" baseline="0" dirty="0" smtClean="0"/>
              <a:t> depths</a:t>
            </a:r>
            <a:r>
              <a:rPr lang="en-US" dirty="0" smtClean="0"/>
              <a:t> were cleaned with distilled water, dried to constant weight in an oven at 75 C and ground</a:t>
            </a:r>
            <a:r>
              <a:rPr lang="en-US" baseline="0" dirty="0" smtClean="0"/>
              <a:t> to a fine powder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8A541-A0B8-41E8-AC15-E5A7735BFBCF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22456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 dirty="0" smtClean="0"/>
              <a:t>Title of presentation here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 smtClean="0"/>
              <a:t>Name(s) of presenter(s)</a:t>
            </a:r>
            <a:br>
              <a:rPr lang="en-US" dirty="0" smtClean="0"/>
            </a:br>
            <a:r>
              <a:rPr lang="en-US" dirty="0" smtClean="0"/>
              <a:t>Organizational affiliation</a:t>
            </a:r>
            <a:br>
              <a:rPr lang="en-US" dirty="0" smtClean="0"/>
            </a:br>
            <a:r>
              <a:rPr lang="en-US" dirty="0" smtClean="0"/>
              <a:t>Event name, place and dates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725" y="5907790"/>
            <a:ext cx="58483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400" y="838200"/>
            <a:ext cx="6858000" cy="1219200"/>
          </a:xfrm>
        </p:spPr>
        <p:txBody>
          <a:bodyPr>
            <a:normAutofit/>
          </a:bodyPr>
          <a:lstStyle>
            <a:lvl1pPr marL="0" indent="0" algn="l">
              <a:buNone/>
              <a:defRPr sz="4400" baseline="0">
                <a:solidFill>
                  <a:schemeClr val="tx1"/>
                </a:solidFill>
                <a:latin typeface="Gill San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For charts use this style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6544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19200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Insert picture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099782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81120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 smtClean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 smtClean="0">
                  <a:latin typeface="+mj-lt"/>
                </a:rPr>
                <a:t>The presentation has a Creative Commons </a:t>
              </a:r>
              <a:r>
                <a:rPr lang="en-US" sz="900" i="1" dirty="0" err="1" smtClean="0">
                  <a:latin typeface="+mj-lt"/>
                </a:rPr>
                <a:t>licence</a:t>
              </a:r>
              <a:r>
                <a:rPr lang="en-US" sz="900" i="1" dirty="0" smtClean="0">
                  <a:latin typeface="+mj-lt"/>
                </a:rPr>
                <a:t>. You are free to re-use or distribute this work, provided credit is given to ILRI.</a:t>
              </a:r>
              <a:endParaRPr lang="en-US" sz="900" dirty="0" smtClean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 smtClean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 smtClean="0">
                  <a:latin typeface="+mj-lt"/>
                </a:rPr>
                <a:t>The presentation has a Creative Commons </a:t>
              </a:r>
              <a:r>
                <a:rPr lang="en-US" sz="900" i="1" dirty="0" err="1" smtClean="0">
                  <a:latin typeface="+mj-lt"/>
                </a:rPr>
                <a:t>licence</a:t>
              </a:r>
              <a:r>
                <a:rPr lang="en-US" sz="900" i="1" dirty="0" smtClean="0">
                  <a:latin typeface="+mj-lt"/>
                </a:rPr>
                <a:t>. You are free to re-use or distribute this work, provided credit is given to ILRI.</a:t>
              </a:r>
              <a:endParaRPr lang="en-US" sz="900" dirty="0" smtClean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13947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74186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 dirty="0" smtClean="0"/>
              <a:t>For graphs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03703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dirty="0" smtClean="0"/>
              <a:t>For tables use this format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5466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For tables use this format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976485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76200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7620000" cy="4191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13784-A5A9-4880-90FC-4DAC7DDE0018}" type="datetime1">
              <a:rPr lang="en-US"/>
              <a:pPr>
                <a:defRPr/>
              </a:pPr>
              <a:t>6/13/2016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Contract Review Seminar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8200" y="5648325"/>
            <a:ext cx="685800" cy="396875"/>
          </a:xfrm>
          <a:prstGeom prst="bracketPair">
            <a:avLst>
              <a:gd name="adj" fmla="val 17949"/>
            </a:avLst>
          </a:prstGeom>
        </p:spPr>
        <p:txBody>
          <a:bodyPr/>
          <a:lstStyle>
            <a:lvl1pPr>
              <a:defRPr sz="1100"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0E5A56-CDD5-4B0E-8BB7-45C21D4C9A93}" type="datetimeFigureOut">
              <a:rPr lang="en-US"/>
              <a:pPr>
                <a:defRPr/>
              </a:pPr>
              <a:t>6/13/2016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1F3E8B-F803-4CFB-B232-DD1B2499B8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549275" y="1193800"/>
            <a:ext cx="8596313" cy="104775"/>
          </a:xfrm>
          <a:prstGeom prst="rect">
            <a:avLst/>
          </a:prstGeom>
          <a:solidFill>
            <a:srgbClr val="0066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60325" y="6361113"/>
            <a:ext cx="463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fld id="{92A451EA-CF14-4768-88B4-FF3CA49670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711200" y="6229350"/>
            <a:ext cx="1930400" cy="514350"/>
          </a:xfrm>
          <a:prstGeom prst="rect">
            <a:avLst/>
          </a:prstGeom>
        </p:spPr>
        <p:txBody>
          <a:bodyPr anchor="b"/>
          <a:lstStyle>
            <a:lvl1pPr eaLnBrk="0" hangingPunct="0">
              <a:spcBef>
                <a:spcPct val="50000"/>
              </a:spcBef>
              <a:defRPr sz="1400">
                <a:solidFill>
                  <a:srgbClr val="5E574E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57200" y="2514600"/>
            <a:ext cx="7772400" cy="4038600"/>
          </a:xfrm>
          <a:prstGeom prst="rect">
            <a:avLst/>
          </a:prstGeom>
        </p:spPr>
        <p:txBody>
          <a:bodyPr/>
          <a:lstStyle>
            <a:lvl1pPr>
              <a:buClr>
                <a:srgbClr val="EC821C"/>
              </a:buClr>
              <a:defRPr sz="2800"/>
            </a:lvl1pPr>
            <a:lvl2pPr>
              <a:buClr>
                <a:srgbClr val="EC821C"/>
              </a:buClr>
              <a:defRPr sz="2800"/>
            </a:lvl2pPr>
            <a:lvl3pPr>
              <a:buClr>
                <a:srgbClr val="EC821C"/>
              </a:buClr>
              <a:defRPr sz="2400"/>
            </a:lvl3pPr>
            <a:lvl4pPr>
              <a:buClr>
                <a:srgbClr val="EC821C"/>
              </a:buClr>
              <a:defRPr sz="2000"/>
            </a:lvl4pPr>
            <a:lvl5pPr>
              <a:buClr>
                <a:srgbClr val="EC821C"/>
              </a:buCl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7" r:id="rId3"/>
    <p:sldLayoutId id="2147483668" r:id="rId4"/>
    <p:sldLayoutId id="2147483673" r:id="rId5"/>
    <p:sldLayoutId id="2147483681" r:id="rId6"/>
    <p:sldLayoutId id="2147483688" r:id="rId7"/>
    <p:sldLayoutId id="2147483690" r:id="rId8"/>
    <p:sldLayoutId id="2147483691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Insert picture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5181600" cy="297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3636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0" r:id="rId2"/>
    <p:sldLayoutId id="2147483676" r:id="rId3"/>
    <p:sldLayoutId id="2147483666" r:id="rId4"/>
    <p:sldLayoutId id="2147483679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57200" y="2362200"/>
            <a:ext cx="8153400" cy="1219200"/>
          </a:xfrm>
        </p:spPr>
        <p:txBody>
          <a:bodyPr/>
          <a:lstStyle/>
          <a:p>
            <a:r>
              <a:rPr lang="en-US" sz="2800" dirty="0" smtClean="0"/>
              <a:t>Africa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en-US" sz="2800" dirty="0" smtClean="0"/>
              <a:t>esearch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2800" dirty="0" smtClean="0"/>
              <a:t>n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en-US" sz="2800" dirty="0" smtClean="0"/>
              <a:t>ustainable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2800" dirty="0" smtClean="0"/>
              <a:t>ntensification for the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en-US" sz="2800" dirty="0" smtClean="0"/>
              <a:t>ext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  <a:r>
              <a:rPr lang="en-US" sz="2800" dirty="0" smtClean="0"/>
              <a:t>eneration (Africa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RISING</a:t>
            </a:r>
            <a:r>
              <a:rPr lang="en-US" sz="2800" dirty="0" smtClean="0"/>
              <a:t>)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243903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905000"/>
            <a:ext cx="8458200" cy="3048000"/>
          </a:xfrm>
        </p:spPr>
        <p:txBody>
          <a:bodyPr/>
          <a:lstStyle/>
          <a:p>
            <a:pPr algn="ctr">
              <a:defRPr/>
            </a:pP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search of middle ground</a:t>
            </a:r>
            <a:r>
              <a:rPr lang="en-US" sz="3200" dirty="0" smtClean="0"/>
              <a:t>  </a:t>
            </a:r>
          </a:p>
          <a:p>
            <a:pPr algn="ctr">
              <a:defRPr/>
            </a:pPr>
            <a:endParaRPr lang="en-US" sz="3200" dirty="0" smtClean="0"/>
          </a:p>
          <a:p>
            <a:pPr algn="ctr">
              <a:defRPr/>
            </a:pPr>
            <a:r>
              <a:rPr lang="en-US" sz="3200" dirty="0" smtClean="0"/>
              <a:t>Coupling scientific experimentation/principles  with co-learning for enhanced use of agricultural innovations by farmers</a:t>
            </a:r>
            <a:endParaRPr lang="en-US" sz="3200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6208713"/>
            <a:ext cx="2000250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C:\Users\Dr Chikowo\Desktop\USAID Innovation Labs\Pfotos\photo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C:\Users\Dr Chikowo\Desktop\USAID Innovation Labs\Pfotos\photo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19200" y="2286000"/>
            <a:ext cx="6477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bg1"/>
                </a:solidFill>
              </a:rPr>
              <a:t>There are multiple problems here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214438"/>
            <a:ext cx="7543800" cy="8001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The story is clear</a:t>
            </a:r>
            <a:endParaRPr lang="en-US" dirty="0"/>
          </a:p>
        </p:txBody>
      </p:sp>
      <p:pic>
        <p:nvPicPr>
          <p:cNvPr id="8195" name="Picture 2" descr="C:\Users\Dr Chikowo\Desktop\Africa RISING\REVIEW preparation materils\Chitedze presentation\photos\IMG_134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23950" y="2209800"/>
            <a:ext cx="6286500" cy="4191000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4563" y="1214438"/>
            <a:ext cx="5643562" cy="857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Within farm Contrasts</a:t>
            </a:r>
            <a:endParaRPr lang="en-US" dirty="0"/>
          </a:p>
        </p:txBody>
      </p:sp>
      <p:pic>
        <p:nvPicPr>
          <p:cNvPr id="12291" name="Picture 2" descr="C:\Users\Dr Chikowo\Desktop\Africa RISING\REVIEW preparation materils\Chitedze presentation\photos\IMG_134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20775" y="2209800"/>
            <a:ext cx="6292850" cy="4191000"/>
          </a:xfrm>
          <a:noFill/>
          <a:ln>
            <a:miter lim="800000"/>
            <a:headEnd/>
            <a:tailEnd/>
          </a:ln>
        </p:spPr>
      </p:pic>
      <p:sp>
        <p:nvSpPr>
          <p:cNvPr id="5" name="Left-Right Arrow 4"/>
          <p:cNvSpPr/>
          <p:nvPr/>
        </p:nvSpPr>
        <p:spPr>
          <a:xfrm>
            <a:off x="2928938" y="3143250"/>
            <a:ext cx="3286125" cy="357188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857250" y="2714625"/>
            <a:ext cx="7620000" cy="1143000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sz="4600" spc="-100" dirty="0">
              <a:solidFill>
                <a:schemeClr val="tx2"/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357438" y="1071563"/>
            <a:ext cx="5786437" cy="92868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Alarming yield gaps ??</a:t>
            </a:r>
            <a:endParaRPr lang="en-GB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42938" y="2286000"/>
          <a:ext cx="821537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16"/>
                <a:gridCol w="1857388"/>
                <a:gridCol w="1803811"/>
                <a:gridCol w="2268155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3600" dirty="0" smtClean="0"/>
                        <a:t>Crop</a:t>
                      </a:r>
                      <a:endParaRPr lang="en-GB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 smtClean="0">
                          <a:solidFill>
                            <a:srgbClr val="7030A0"/>
                          </a:solidFill>
                        </a:rPr>
                        <a:t>Actual yields (t/ha)</a:t>
                      </a:r>
                      <a:endParaRPr lang="en-GB" sz="36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 smtClean="0"/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 smtClean="0"/>
                        <a:t>Attainable yields (t/ha)</a:t>
                      </a:r>
                      <a:endParaRPr lang="en-GB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3600" dirty="0" smtClean="0"/>
                        <a:t>Maize</a:t>
                      </a:r>
                      <a:endParaRPr lang="en-GB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GB" sz="36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 smtClean="0"/>
                        <a:t>5+</a:t>
                      </a:r>
                      <a:endParaRPr lang="en-GB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3600" dirty="0" smtClean="0"/>
                        <a:t>Soyabean</a:t>
                      </a:r>
                      <a:endParaRPr lang="en-GB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 smtClean="0">
                          <a:solidFill>
                            <a:srgbClr val="7030A0"/>
                          </a:solidFill>
                        </a:rPr>
                        <a:t>0.6</a:t>
                      </a:r>
                      <a:endParaRPr lang="en-GB" sz="36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 smtClean="0"/>
                        <a:t>1.8+</a:t>
                      </a:r>
                      <a:endParaRPr lang="en-GB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3600" dirty="0" smtClean="0"/>
                        <a:t>Groundnut</a:t>
                      </a:r>
                      <a:endParaRPr lang="en-GB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 smtClean="0">
                          <a:solidFill>
                            <a:srgbClr val="7030A0"/>
                          </a:solidFill>
                        </a:rPr>
                        <a:t>0.5</a:t>
                      </a:r>
                      <a:endParaRPr lang="en-GB" sz="36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 smtClean="0"/>
                        <a:t>1.5+</a:t>
                      </a:r>
                      <a:endParaRPr lang="en-GB" sz="3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Curved Down Arrow 13"/>
          <p:cNvSpPr/>
          <p:nvPr/>
        </p:nvSpPr>
        <p:spPr>
          <a:xfrm rot="20273242">
            <a:off x="3816350" y="4257675"/>
            <a:ext cx="2714625" cy="1071563"/>
          </a:xfrm>
          <a:prstGeom prst="curvedDown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5" y="1357313"/>
            <a:ext cx="7391400" cy="838200"/>
          </a:xfrm>
        </p:spPr>
        <p:txBody>
          <a:bodyPr/>
          <a:lstStyle/>
          <a:p>
            <a:pPr>
              <a:defRPr/>
            </a:pPr>
            <a:r>
              <a:rPr lang="en-US" sz="4400" b="1" dirty="0" smtClean="0"/>
              <a:t>Closing the yield gaps:</a:t>
            </a:r>
            <a:endParaRPr lang="en-US" sz="4400" dirty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 bwMode="auto">
          <a:xfrm>
            <a:off x="214313" y="2571750"/>
            <a:ext cx="8572500" cy="35718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3200" dirty="0" smtClean="0"/>
              <a:t>Requires knowledge assimilation by farmers through simple pathways</a:t>
            </a:r>
          </a:p>
          <a:p>
            <a:r>
              <a:rPr lang="en-US" sz="3200" dirty="0" smtClean="0"/>
              <a:t>Plausible approaches include learning by doing – farmers empowered through experimentation </a:t>
            </a:r>
          </a:p>
          <a:p>
            <a:endParaRPr lang="en-US" sz="2800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785938"/>
            <a:ext cx="8143875" cy="3000375"/>
          </a:xfrm>
        </p:spPr>
        <p:txBody>
          <a:bodyPr/>
          <a:lstStyle/>
          <a:p>
            <a:pPr algn="ctr">
              <a:defRPr/>
            </a:pPr>
            <a:r>
              <a:rPr lang="en-US" dirty="0" smtClean="0"/>
              <a:t>So how are we simplifying science to make it work with smallholder farmers in Malawi under Africa RISING?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357313"/>
            <a:ext cx="7643813" cy="838200"/>
          </a:xfrm>
        </p:spPr>
        <p:txBody>
          <a:bodyPr/>
          <a:lstStyle/>
          <a:p>
            <a:pPr>
              <a:defRPr/>
            </a:pPr>
            <a:r>
              <a:rPr lang="en-US" sz="3200" b="1" dirty="0" smtClean="0"/>
              <a:t>Experimentation – we use the mother and baby approach…</a:t>
            </a:r>
            <a:endParaRPr lang="en-US" sz="3200" dirty="0"/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 bwMode="auto">
          <a:xfrm>
            <a:off x="0" y="2643188"/>
            <a:ext cx="8715375" cy="3657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smtClean="0"/>
              <a:t>The mother and baby approach as a </a:t>
            </a:r>
            <a:r>
              <a:rPr lang="en-US" sz="2800" smtClean="0">
                <a:solidFill>
                  <a:srgbClr val="0070C0"/>
                </a:solidFill>
              </a:rPr>
              <a:t>learning</a:t>
            </a:r>
            <a:r>
              <a:rPr lang="en-US" sz="2800" smtClean="0"/>
              <a:t> and technologies </a:t>
            </a:r>
            <a:r>
              <a:rPr lang="en-US" sz="2800" smtClean="0">
                <a:solidFill>
                  <a:srgbClr val="0070C0"/>
                </a:solidFill>
              </a:rPr>
              <a:t>transfer platform</a:t>
            </a:r>
          </a:p>
          <a:p>
            <a:r>
              <a:rPr lang="en-US" sz="2800" smtClean="0"/>
              <a:t>The philosophy - </a:t>
            </a:r>
            <a:r>
              <a:rPr lang="en-US" sz="2800" smtClean="0">
                <a:solidFill>
                  <a:srgbClr val="0070C0"/>
                </a:solidFill>
              </a:rPr>
              <a:t>co-learn</a:t>
            </a:r>
            <a:r>
              <a:rPr lang="en-US" sz="2800" smtClean="0"/>
              <a:t> with farmers through a basket of technologies on ‘mother’ trials, while concurrently ‘</a:t>
            </a:r>
            <a:r>
              <a:rPr lang="en-US" sz="2800" smtClean="0">
                <a:solidFill>
                  <a:srgbClr val="0070C0"/>
                </a:solidFill>
              </a:rPr>
              <a:t>variants</a:t>
            </a:r>
            <a:r>
              <a:rPr lang="en-US" sz="2800" smtClean="0"/>
              <a:t>’ of elements within these are acceptable at farmers’ ‘baby’ fields</a:t>
            </a:r>
          </a:p>
          <a:p>
            <a:endParaRPr lang="en-US" sz="2800" smtClean="0"/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1447800"/>
            <a:ext cx="7165975" cy="563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Box 1"/>
          <p:cNvSpPr txBox="1">
            <a:spLocks noChangeArrowheads="1"/>
          </p:cNvSpPr>
          <p:nvPr/>
        </p:nvSpPr>
        <p:spPr bwMode="auto">
          <a:xfrm>
            <a:off x="7445375" y="6488113"/>
            <a:ext cx="15525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Snapp, 1998</a:t>
            </a:r>
          </a:p>
        </p:txBody>
      </p:sp>
      <p:sp>
        <p:nvSpPr>
          <p:cNvPr id="3" name="Rectangle 2"/>
          <p:cNvSpPr/>
          <p:nvPr/>
        </p:nvSpPr>
        <p:spPr>
          <a:xfrm>
            <a:off x="609600" y="533400"/>
            <a:ext cx="80327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800" dirty="0">
                <a:solidFill>
                  <a:srgbClr val="000090"/>
                </a:solidFill>
                <a:latin typeface="+mj-lt"/>
              </a:rPr>
              <a:t>‘</a:t>
            </a:r>
            <a:r>
              <a:rPr lang="en-US" sz="4800" dirty="0">
                <a:latin typeface="+mj-lt"/>
              </a:rPr>
              <a:t>Mother and baby’ trial design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roup 124"/>
          <p:cNvGrpSpPr/>
          <p:nvPr/>
        </p:nvGrpSpPr>
        <p:grpSpPr>
          <a:xfrm>
            <a:off x="1905000" y="1447800"/>
            <a:ext cx="4724400" cy="3970348"/>
            <a:chOff x="2643174" y="2678112"/>
            <a:chExt cx="3021026" cy="2378076"/>
          </a:xfrm>
        </p:grpSpPr>
        <p:sp>
          <p:nvSpPr>
            <p:cNvPr id="126" name="Freeform 7"/>
            <p:cNvSpPr>
              <a:spLocks/>
            </p:cNvSpPr>
            <p:nvPr/>
          </p:nvSpPr>
          <p:spPr bwMode="auto">
            <a:xfrm>
              <a:off x="4518025" y="4102100"/>
              <a:ext cx="361950" cy="398463"/>
            </a:xfrm>
            <a:custGeom>
              <a:avLst/>
              <a:gdLst>
                <a:gd name="T0" fmla="*/ 92 w 228"/>
                <a:gd name="T1" fmla="*/ 16 h 251"/>
                <a:gd name="T2" fmla="*/ 102 w 228"/>
                <a:gd name="T3" fmla="*/ 35 h 251"/>
                <a:gd name="T4" fmla="*/ 121 w 228"/>
                <a:gd name="T5" fmla="*/ 44 h 251"/>
                <a:gd name="T6" fmla="*/ 137 w 228"/>
                <a:gd name="T7" fmla="*/ 44 h 251"/>
                <a:gd name="T8" fmla="*/ 144 w 228"/>
                <a:gd name="T9" fmla="*/ 27 h 251"/>
                <a:gd name="T10" fmla="*/ 157 w 228"/>
                <a:gd name="T11" fmla="*/ 23 h 251"/>
                <a:gd name="T12" fmla="*/ 165 w 228"/>
                <a:gd name="T13" fmla="*/ 30 h 251"/>
                <a:gd name="T14" fmla="*/ 187 w 228"/>
                <a:gd name="T15" fmla="*/ 43 h 251"/>
                <a:gd name="T16" fmla="*/ 188 w 228"/>
                <a:gd name="T17" fmla="*/ 63 h 251"/>
                <a:gd name="T18" fmla="*/ 195 w 228"/>
                <a:gd name="T19" fmla="*/ 84 h 251"/>
                <a:gd name="T20" fmla="*/ 198 w 228"/>
                <a:gd name="T21" fmla="*/ 107 h 251"/>
                <a:gd name="T22" fmla="*/ 217 w 228"/>
                <a:gd name="T23" fmla="*/ 104 h 251"/>
                <a:gd name="T24" fmla="*/ 227 w 228"/>
                <a:gd name="T25" fmla="*/ 112 h 251"/>
                <a:gd name="T26" fmla="*/ 228 w 228"/>
                <a:gd name="T27" fmla="*/ 132 h 251"/>
                <a:gd name="T28" fmla="*/ 227 w 228"/>
                <a:gd name="T29" fmla="*/ 147 h 251"/>
                <a:gd name="T30" fmla="*/ 186 w 228"/>
                <a:gd name="T31" fmla="*/ 213 h 251"/>
                <a:gd name="T32" fmla="*/ 209 w 228"/>
                <a:gd name="T33" fmla="*/ 243 h 251"/>
                <a:gd name="T34" fmla="*/ 132 w 228"/>
                <a:gd name="T35" fmla="*/ 248 h 251"/>
                <a:gd name="T36" fmla="*/ 46 w 228"/>
                <a:gd name="T37" fmla="*/ 239 h 251"/>
                <a:gd name="T38" fmla="*/ 33 w 228"/>
                <a:gd name="T39" fmla="*/ 231 h 251"/>
                <a:gd name="T40" fmla="*/ 10 w 228"/>
                <a:gd name="T41" fmla="*/ 234 h 251"/>
                <a:gd name="T42" fmla="*/ 0 w 228"/>
                <a:gd name="T43" fmla="*/ 225 h 251"/>
                <a:gd name="T44" fmla="*/ 9 w 228"/>
                <a:gd name="T45" fmla="*/ 188 h 251"/>
                <a:gd name="T46" fmla="*/ 16 w 228"/>
                <a:gd name="T47" fmla="*/ 160 h 251"/>
                <a:gd name="T48" fmla="*/ 31 w 228"/>
                <a:gd name="T49" fmla="*/ 138 h 251"/>
                <a:gd name="T50" fmla="*/ 39 w 228"/>
                <a:gd name="T51" fmla="*/ 113 h 251"/>
                <a:gd name="T52" fmla="*/ 33 w 228"/>
                <a:gd name="T53" fmla="*/ 94 h 251"/>
                <a:gd name="T54" fmla="*/ 24 w 228"/>
                <a:gd name="T55" fmla="*/ 69 h 251"/>
                <a:gd name="T56" fmla="*/ 31 w 228"/>
                <a:gd name="T57" fmla="*/ 56 h 251"/>
                <a:gd name="T58" fmla="*/ 22 w 228"/>
                <a:gd name="T59" fmla="*/ 22 h 251"/>
                <a:gd name="T60" fmla="*/ 14 w 228"/>
                <a:gd name="T61" fmla="*/ 5 h 251"/>
                <a:gd name="T62" fmla="*/ 27 w 228"/>
                <a:gd name="T63" fmla="*/ 3 h 251"/>
                <a:gd name="T64" fmla="*/ 88 w 228"/>
                <a:gd name="T65" fmla="*/ 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251">
                  <a:moveTo>
                    <a:pt x="88" y="1"/>
                  </a:moveTo>
                  <a:lnTo>
                    <a:pt x="92" y="16"/>
                  </a:lnTo>
                  <a:lnTo>
                    <a:pt x="97" y="29"/>
                  </a:lnTo>
                  <a:lnTo>
                    <a:pt x="102" y="35"/>
                  </a:lnTo>
                  <a:lnTo>
                    <a:pt x="109" y="46"/>
                  </a:lnTo>
                  <a:lnTo>
                    <a:pt x="121" y="44"/>
                  </a:lnTo>
                  <a:lnTo>
                    <a:pt x="127" y="42"/>
                  </a:lnTo>
                  <a:lnTo>
                    <a:pt x="137" y="44"/>
                  </a:lnTo>
                  <a:lnTo>
                    <a:pt x="140" y="39"/>
                  </a:lnTo>
                  <a:lnTo>
                    <a:pt x="144" y="27"/>
                  </a:lnTo>
                  <a:lnTo>
                    <a:pt x="156" y="26"/>
                  </a:lnTo>
                  <a:lnTo>
                    <a:pt x="157" y="23"/>
                  </a:lnTo>
                  <a:lnTo>
                    <a:pt x="166" y="22"/>
                  </a:lnTo>
                  <a:lnTo>
                    <a:pt x="165" y="30"/>
                  </a:lnTo>
                  <a:lnTo>
                    <a:pt x="187" y="30"/>
                  </a:lnTo>
                  <a:lnTo>
                    <a:pt x="187" y="43"/>
                  </a:lnTo>
                  <a:lnTo>
                    <a:pt x="190" y="51"/>
                  </a:lnTo>
                  <a:lnTo>
                    <a:pt x="188" y="63"/>
                  </a:lnTo>
                  <a:lnTo>
                    <a:pt x="189" y="76"/>
                  </a:lnTo>
                  <a:lnTo>
                    <a:pt x="195" y="84"/>
                  </a:lnTo>
                  <a:lnTo>
                    <a:pt x="193" y="109"/>
                  </a:lnTo>
                  <a:lnTo>
                    <a:pt x="198" y="107"/>
                  </a:lnTo>
                  <a:lnTo>
                    <a:pt x="206" y="107"/>
                  </a:lnTo>
                  <a:lnTo>
                    <a:pt x="217" y="104"/>
                  </a:lnTo>
                  <a:lnTo>
                    <a:pt x="226" y="105"/>
                  </a:lnTo>
                  <a:lnTo>
                    <a:pt x="227" y="112"/>
                  </a:lnTo>
                  <a:lnTo>
                    <a:pt x="225" y="122"/>
                  </a:lnTo>
                  <a:lnTo>
                    <a:pt x="228" y="132"/>
                  </a:lnTo>
                  <a:lnTo>
                    <a:pt x="225" y="140"/>
                  </a:lnTo>
                  <a:lnTo>
                    <a:pt x="227" y="147"/>
                  </a:lnTo>
                  <a:lnTo>
                    <a:pt x="188" y="146"/>
                  </a:lnTo>
                  <a:lnTo>
                    <a:pt x="186" y="213"/>
                  </a:lnTo>
                  <a:lnTo>
                    <a:pt x="198" y="230"/>
                  </a:lnTo>
                  <a:lnTo>
                    <a:pt x="209" y="243"/>
                  </a:lnTo>
                  <a:lnTo>
                    <a:pt x="176" y="251"/>
                  </a:lnTo>
                  <a:lnTo>
                    <a:pt x="132" y="248"/>
                  </a:lnTo>
                  <a:lnTo>
                    <a:pt x="120" y="238"/>
                  </a:lnTo>
                  <a:lnTo>
                    <a:pt x="46" y="239"/>
                  </a:lnTo>
                  <a:lnTo>
                    <a:pt x="43" y="240"/>
                  </a:lnTo>
                  <a:lnTo>
                    <a:pt x="33" y="231"/>
                  </a:lnTo>
                  <a:lnTo>
                    <a:pt x="21" y="230"/>
                  </a:lnTo>
                  <a:lnTo>
                    <a:pt x="10" y="234"/>
                  </a:lnTo>
                  <a:lnTo>
                    <a:pt x="1" y="238"/>
                  </a:lnTo>
                  <a:lnTo>
                    <a:pt x="0" y="225"/>
                  </a:lnTo>
                  <a:lnTo>
                    <a:pt x="2" y="206"/>
                  </a:lnTo>
                  <a:lnTo>
                    <a:pt x="9" y="188"/>
                  </a:lnTo>
                  <a:lnTo>
                    <a:pt x="10" y="179"/>
                  </a:lnTo>
                  <a:lnTo>
                    <a:pt x="16" y="160"/>
                  </a:lnTo>
                  <a:lnTo>
                    <a:pt x="21" y="151"/>
                  </a:lnTo>
                  <a:lnTo>
                    <a:pt x="31" y="138"/>
                  </a:lnTo>
                  <a:lnTo>
                    <a:pt x="37" y="129"/>
                  </a:lnTo>
                  <a:lnTo>
                    <a:pt x="39" y="113"/>
                  </a:lnTo>
                  <a:lnTo>
                    <a:pt x="39" y="101"/>
                  </a:lnTo>
                  <a:lnTo>
                    <a:pt x="33" y="94"/>
                  </a:lnTo>
                  <a:lnTo>
                    <a:pt x="29" y="81"/>
                  </a:lnTo>
                  <a:lnTo>
                    <a:pt x="24" y="69"/>
                  </a:lnTo>
                  <a:lnTo>
                    <a:pt x="25" y="64"/>
                  </a:lnTo>
                  <a:lnTo>
                    <a:pt x="31" y="56"/>
                  </a:lnTo>
                  <a:lnTo>
                    <a:pt x="25" y="36"/>
                  </a:lnTo>
                  <a:lnTo>
                    <a:pt x="22" y="22"/>
                  </a:lnTo>
                  <a:lnTo>
                    <a:pt x="13" y="9"/>
                  </a:lnTo>
                  <a:lnTo>
                    <a:pt x="14" y="5"/>
                  </a:lnTo>
                  <a:lnTo>
                    <a:pt x="22" y="2"/>
                  </a:lnTo>
                  <a:lnTo>
                    <a:pt x="27" y="3"/>
                  </a:lnTo>
                  <a:lnTo>
                    <a:pt x="34" y="0"/>
                  </a:lnTo>
                  <a:lnTo>
                    <a:pt x="88" y="1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27" name="Freeform 8"/>
            <p:cNvSpPr>
              <a:spLocks/>
            </p:cNvSpPr>
            <p:nvPr/>
          </p:nvSpPr>
          <p:spPr bwMode="auto">
            <a:xfrm>
              <a:off x="4529137" y="4056063"/>
              <a:ext cx="31750" cy="44450"/>
            </a:xfrm>
            <a:custGeom>
              <a:avLst/>
              <a:gdLst>
                <a:gd name="T0" fmla="*/ 10 w 20"/>
                <a:gd name="T1" fmla="*/ 26 h 28"/>
                <a:gd name="T2" fmla="*/ 5 w 20"/>
                <a:gd name="T3" fmla="*/ 28 h 28"/>
                <a:gd name="T4" fmla="*/ 0 w 20"/>
                <a:gd name="T5" fmla="*/ 12 h 28"/>
                <a:gd name="T6" fmla="*/ 7 w 20"/>
                <a:gd name="T7" fmla="*/ 3 h 28"/>
                <a:gd name="T8" fmla="*/ 13 w 20"/>
                <a:gd name="T9" fmla="*/ 0 h 28"/>
                <a:gd name="T10" fmla="*/ 20 w 20"/>
                <a:gd name="T11" fmla="*/ 7 h 28"/>
                <a:gd name="T12" fmla="*/ 13 w 20"/>
                <a:gd name="T13" fmla="*/ 11 h 28"/>
                <a:gd name="T14" fmla="*/ 10 w 20"/>
                <a:gd name="T15" fmla="*/ 16 h 28"/>
                <a:gd name="T16" fmla="*/ 10 w 20"/>
                <a:gd name="T1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8">
                  <a:moveTo>
                    <a:pt x="10" y="26"/>
                  </a:moveTo>
                  <a:lnTo>
                    <a:pt x="5" y="28"/>
                  </a:lnTo>
                  <a:lnTo>
                    <a:pt x="0" y="12"/>
                  </a:lnTo>
                  <a:lnTo>
                    <a:pt x="7" y="3"/>
                  </a:lnTo>
                  <a:lnTo>
                    <a:pt x="13" y="0"/>
                  </a:lnTo>
                  <a:lnTo>
                    <a:pt x="20" y="7"/>
                  </a:lnTo>
                  <a:lnTo>
                    <a:pt x="13" y="11"/>
                  </a:lnTo>
                  <a:lnTo>
                    <a:pt x="10" y="1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28" name="Freeform 17"/>
            <p:cNvSpPr>
              <a:spLocks/>
            </p:cNvSpPr>
            <p:nvPr/>
          </p:nvSpPr>
          <p:spPr bwMode="auto">
            <a:xfrm>
              <a:off x="5029200" y="3986213"/>
              <a:ext cx="49213" cy="71438"/>
            </a:xfrm>
            <a:custGeom>
              <a:avLst/>
              <a:gdLst>
                <a:gd name="T0" fmla="*/ 5 w 31"/>
                <a:gd name="T1" fmla="*/ 45 h 45"/>
                <a:gd name="T2" fmla="*/ 4 w 31"/>
                <a:gd name="T3" fmla="*/ 20 h 45"/>
                <a:gd name="T4" fmla="*/ 0 w 31"/>
                <a:gd name="T5" fmla="*/ 10 h 45"/>
                <a:gd name="T6" fmla="*/ 11 w 31"/>
                <a:gd name="T7" fmla="*/ 12 h 45"/>
                <a:gd name="T8" fmla="*/ 16 w 31"/>
                <a:gd name="T9" fmla="*/ 0 h 45"/>
                <a:gd name="T10" fmla="*/ 26 w 31"/>
                <a:gd name="T11" fmla="*/ 2 h 45"/>
                <a:gd name="T12" fmla="*/ 27 w 31"/>
                <a:gd name="T13" fmla="*/ 10 h 45"/>
                <a:gd name="T14" fmla="*/ 31 w 31"/>
                <a:gd name="T15" fmla="*/ 14 h 45"/>
                <a:gd name="T16" fmla="*/ 31 w 31"/>
                <a:gd name="T17" fmla="*/ 21 h 45"/>
                <a:gd name="T18" fmla="*/ 27 w 31"/>
                <a:gd name="T19" fmla="*/ 25 h 45"/>
                <a:gd name="T20" fmla="*/ 19 w 31"/>
                <a:gd name="T21" fmla="*/ 36 h 45"/>
                <a:gd name="T22" fmla="*/ 12 w 31"/>
                <a:gd name="T23" fmla="*/ 44 h 45"/>
                <a:gd name="T24" fmla="*/ 5 w 31"/>
                <a:gd name="T2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5">
                  <a:moveTo>
                    <a:pt x="5" y="45"/>
                  </a:moveTo>
                  <a:lnTo>
                    <a:pt x="4" y="20"/>
                  </a:lnTo>
                  <a:lnTo>
                    <a:pt x="0" y="10"/>
                  </a:lnTo>
                  <a:lnTo>
                    <a:pt x="11" y="12"/>
                  </a:lnTo>
                  <a:lnTo>
                    <a:pt x="16" y="0"/>
                  </a:lnTo>
                  <a:lnTo>
                    <a:pt x="26" y="2"/>
                  </a:lnTo>
                  <a:lnTo>
                    <a:pt x="27" y="10"/>
                  </a:lnTo>
                  <a:lnTo>
                    <a:pt x="31" y="14"/>
                  </a:lnTo>
                  <a:lnTo>
                    <a:pt x="31" y="21"/>
                  </a:lnTo>
                  <a:lnTo>
                    <a:pt x="27" y="25"/>
                  </a:lnTo>
                  <a:lnTo>
                    <a:pt x="19" y="36"/>
                  </a:lnTo>
                  <a:lnTo>
                    <a:pt x="12" y="44"/>
                  </a:lnTo>
                  <a:lnTo>
                    <a:pt x="5" y="45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29" name="Freeform 19"/>
            <p:cNvSpPr>
              <a:spLocks/>
            </p:cNvSpPr>
            <p:nvPr/>
          </p:nvSpPr>
          <p:spPr bwMode="auto">
            <a:xfrm>
              <a:off x="4203700" y="3505200"/>
              <a:ext cx="88900" cy="201613"/>
            </a:xfrm>
            <a:custGeom>
              <a:avLst/>
              <a:gdLst>
                <a:gd name="T0" fmla="*/ 36 w 56"/>
                <a:gd name="T1" fmla="*/ 124 h 127"/>
                <a:gd name="T2" fmla="*/ 20 w 56"/>
                <a:gd name="T3" fmla="*/ 127 h 127"/>
                <a:gd name="T4" fmla="*/ 16 w 56"/>
                <a:gd name="T5" fmla="*/ 113 h 127"/>
                <a:gd name="T6" fmla="*/ 17 w 56"/>
                <a:gd name="T7" fmla="*/ 65 h 127"/>
                <a:gd name="T8" fmla="*/ 13 w 56"/>
                <a:gd name="T9" fmla="*/ 61 h 127"/>
                <a:gd name="T10" fmla="*/ 12 w 56"/>
                <a:gd name="T11" fmla="*/ 50 h 127"/>
                <a:gd name="T12" fmla="*/ 6 w 56"/>
                <a:gd name="T13" fmla="*/ 43 h 127"/>
                <a:gd name="T14" fmla="*/ 0 w 56"/>
                <a:gd name="T15" fmla="*/ 37 h 127"/>
                <a:gd name="T16" fmla="*/ 3 w 56"/>
                <a:gd name="T17" fmla="*/ 26 h 127"/>
                <a:gd name="T18" fmla="*/ 9 w 56"/>
                <a:gd name="T19" fmla="*/ 23 h 127"/>
                <a:gd name="T20" fmla="*/ 13 w 56"/>
                <a:gd name="T21" fmla="*/ 14 h 127"/>
                <a:gd name="T22" fmla="*/ 22 w 56"/>
                <a:gd name="T23" fmla="*/ 13 h 127"/>
                <a:gd name="T24" fmla="*/ 26 w 56"/>
                <a:gd name="T25" fmla="*/ 6 h 127"/>
                <a:gd name="T26" fmla="*/ 32 w 56"/>
                <a:gd name="T27" fmla="*/ 0 h 127"/>
                <a:gd name="T28" fmla="*/ 38 w 56"/>
                <a:gd name="T29" fmla="*/ 0 h 127"/>
                <a:gd name="T30" fmla="*/ 52 w 56"/>
                <a:gd name="T31" fmla="*/ 12 h 127"/>
                <a:gd name="T32" fmla="*/ 52 w 56"/>
                <a:gd name="T33" fmla="*/ 19 h 127"/>
                <a:gd name="T34" fmla="*/ 56 w 56"/>
                <a:gd name="T35" fmla="*/ 31 h 127"/>
                <a:gd name="T36" fmla="*/ 52 w 56"/>
                <a:gd name="T37" fmla="*/ 40 h 127"/>
                <a:gd name="T38" fmla="*/ 54 w 56"/>
                <a:gd name="T39" fmla="*/ 45 h 127"/>
                <a:gd name="T40" fmla="*/ 45 w 56"/>
                <a:gd name="T41" fmla="*/ 58 h 127"/>
                <a:gd name="T42" fmla="*/ 40 w 56"/>
                <a:gd name="T43" fmla="*/ 64 h 127"/>
                <a:gd name="T44" fmla="*/ 36 w 56"/>
                <a:gd name="T45" fmla="*/ 78 h 127"/>
                <a:gd name="T46" fmla="*/ 37 w 56"/>
                <a:gd name="T47" fmla="*/ 91 h 127"/>
                <a:gd name="T48" fmla="*/ 36 w 56"/>
                <a:gd name="T49" fmla="*/ 12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" h="127">
                  <a:moveTo>
                    <a:pt x="36" y="124"/>
                  </a:moveTo>
                  <a:lnTo>
                    <a:pt x="20" y="127"/>
                  </a:lnTo>
                  <a:lnTo>
                    <a:pt x="16" y="113"/>
                  </a:lnTo>
                  <a:lnTo>
                    <a:pt x="17" y="65"/>
                  </a:lnTo>
                  <a:lnTo>
                    <a:pt x="13" y="61"/>
                  </a:lnTo>
                  <a:lnTo>
                    <a:pt x="12" y="50"/>
                  </a:lnTo>
                  <a:lnTo>
                    <a:pt x="6" y="43"/>
                  </a:lnTo>
                  <a:lnTo>
                    <a:pt x="0" y="37"/>
                  </a:lnTo>
                  <a:lnTo>
                    <a:pt x="3" y="26"/>
                  </a:lnTo>
                  <a:lnTo>
                    <a:pt x="9" y="23"/>
                  </a:lnTo>
                  <a:lnTo>
                    <a:pt x="13" y="14"/>
                  </a:lnTo>
                  <a:lnTo>
                    <a:pt x="22" y="13"/>
                  </a:lnTo>
                  <a:lnTo>
                    <a:pt x="26" y="6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52" y="12"/>
                  </a:lnTo>
                  <a:lnTo>
                    <a:pt x="52" y="19"/>
                  </a:lnTo>
                  <a:lnTo>
                    <a:pt x="56" y="31"/>
                  </a:lnTo>
                  <a:lnTo>
                    <a:pt x="52" y="40"/>
                  </a:lnTo>
                  <a:lnTo>
                    <a:pt x="54" y="45"/>
                  </a:lnTo>
                  <a:lnTo>
                    <a:pt x="45" y="58"/>
                  </a:lnTo>
                  <a:lnTo>
                    <a:pt x="40" y="64"/>
                  </a:lnTo>
                  <a:lnTo>
                    <a:pt x="36" y="78"/>
                  </a:lnTo>
                  <a:lnTo>
                    <a:pt x="37" y="91"/>
                  </a:lnTo>
                  <a:lnTo>
                    <a:pt x="36" y="124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30" name="Freeform 20"/>
            <p:cNvSpPr>
              <a:spLocks/>
            </p:cNvSpPr>
            <p:nvPr/>
          </p:nvSpPr>
          <p:spPr bwMode="auto">
            <a:xfrm>
              <a:off x="4022725" y="3409950"/>
              <a:ext cx="222250" cy="182563"/>
            </a:xfrm>
            <a:custGeom>
              <a:avLst/>
              <a:gdLst>
                <a:gd name="T0" fmla="*/ 49 w 140"/>
                <a:gd name="T1" fmla="*/ 114 h 115"/>
                <a:gd name="T2" fmla="*/ 36 w 140"/>
                <a:gd name="T3" fmla="*/ 109 h 115"/>
                <a:gd name="T4" fmla="*/ 28 w 140"/>
                <a:gd name="T5" fmla="*/ 110 h 115"/>
                <a:gd name="T6" fmla="*/ 21 w 140"/>
                <a:gd name="T7" fmla="*/ 115 h 115"/>
                <a:gd name="T8" fmla="*/ 13 w 140"/>
                <a:gd name="T9" fmla="*/ 110 h 115"/>
                <a:gd name="T10" fmla="*/ 10 w 140"/>
                <a:gd name="T11" fmla="*/ 103 h 115"/>
                <a:gd name="T12" fmla="*/ 1 w 140"/>
                <a:gd name="T13" fmla="*/ 99 h 115"/>
                <a:gd name="T14" fmla="*/ 0 w 140"/>
                <a:gd name="T15" fmla="*/ 87 h 115"/>
                <a:gd name="T16" fmla="*/ 5 w 140"/>
                <a:gd name="T17" fmla="*/ 78 h 115"/>
                <a:gd name="T18" fmla="*/ 5 w 140"/>
                <a:gd name="T19" fmla="*/ 71 h 115"/>
                <a:gd name="T20" fmla="*/ 19 w 140"/>
                <a:gd name="T21" fmla="*/ 54 h 115"/>
                <a:gd name="T22" fmla="*/ 22 w 140"/>
                <a:gd name="T23" fmla="*/ 40 h 115"/>
                <a:gd name="T24" fmla="*/ 27 w 140"/>
                <a:gd name="T25" fmla="*/ 34 h 115"/>
                <a:gd name="T26" fmla="*/ 36 w 140"/>
                <a:gd name="T27" fmla="*/ 37 h 115"/>
                <a:gd name="T28" fmla="*/ 44 w 140"/>
                <a:gd name="T29" fmla="*/ 33 h 115"/>
                <a:gd name="T30" fmla="*/ 46 w 140"/>
                <a:gd name="T31" fmla="*/ 28 h 115"/>
                <a:gd name="T32" fmla="*/ 61 w 140"/>
                <a:gd name="T33" fmla="*/ 18 h 115"/>
                <a:gd name="T34" fmla="*/ 64 w 140"/>
                <a:gd name="T35" fmla="*/ 12 h 115"/>
                <a:gd name="T36" fmla="*/ 81 w 140"/>
                <a:gd name="T37" fmla="*/ 3 h 115"/>
                <a:gd name="T38" fmla="*/ 91 w 140"/>
                <a:gd name="T39" fmla="*/ 0 h 115"/>
                <a:gd name="T40" fmla="*/ 95 w 140"/>
                <a:gd name="T41" fmla="*/ 4 h 115"/>
                <a:gd name="T42" fmla="*/ 107 w 140"/>
                <a:gd name="T43" fmla="*/ 4 h 115"/>
                <a:gd name="T44" fmla="*/ 106 w 140"/>
                <a:gd name="T45" fmla="*/ 14 h 115"/>
                <a:gd name="T46" fmla="*/ 108 w 140"/>
                <a:gd name="T47" fmla="*/ 24 h 115"/>
                <a:gd name="T48" fmla="*/ 118 w 140"/>
                <a:gd name="T49" fmla="*/ 37 h 115"/>
                <a:gd name="T50" fmla="*/ 119 w 140"/>
                <a:gd name="T51" fmla="*/ 47 h 115"/>
                <a:gd name="T52" fmla="*/ 140 w 140"/>
                <a:gd name="T53" fmla="*/ 52 h 115"/>
                <a:gd name="T54" fmla="*/ 140 w 140"/>
                <a:gd name="T55" fmla="*/ 66 h 115"/>
                <a:gd name="T56" fmla="*/ 136 w 140"/>
                <a:gd name="T57" fmla="*/ 73 h 115"/>
                <a:gd name="T58" fmla="*/ 127 w 140"/>
                <a:gd name="T59" fmla="*/ 74 h 115"/>
                <a:gd name="T60" fmla="*/ 123 w 140"/>
                <a:gd name="T61" fmla="*/ 83 h 115"/>
                <a:gd name="T62" fmla="*/ 117 w 140"/>
                <a:gd name="T63" fmla="*/ 86 h 115"/>
                <a:gd name="T64" fmla="*/ 101 w 140"/>
                <a:gd name="T65" fmla="*/ 85 h 115"/>
                <a:gd name="T66" fmla="*/ 92 w 140"/>
                <a:gd name="T67" fmla="*/ 84 h 115"/>
                <a:gd name="T68" fmla="*/ 86 w 140"/>
                <a:gd name="T69" fmla="*/ 87 h 115"/>
                <a:gd name="T70" fmla="*/ 78 w 140"/>
                <a:gd name="T71" fmla="*/ 86 h 115"/>
                <a:gd name="T72" fmla="*/ 47 w 140"/>
                <a:gd name="T73" fmla="*/ 87 h 115"/>
                <a:gd name="T74" fmla="*/ 46 w 140"/>
                <a:gd name="T75" fmla="*/ 98 h 115"/>
                <a:gd name="T76" fmla="*/ 49 w 140"/>
                <a:gd name="T77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0" h="115">
                  <a:moveTo>
                    <a:pt x="49" y="114"/>
                  </a:moveTo>
                  <a:lnTo>
                    <a:pt x="36" y="109"/>
                  </a:lnTo>
                  <a:lnTo>
                    <a:pt x="28" y="110"/>
                  </a:lnTo>
                  <a:lnTo>
                    <a:pt x="21" y="115"/>
                  </a:lnTo>
                  <a:lnTo>
                    <a:pt x="13" y="110"/>
                  </a:lnTo>
                  <a:lnTo>
                    <a:pt x="10" y="103"/>
                  </a:lnTo>
                  <a:lnTo>
                    <a:pt x="1" y="99"/>
                  </a:lnTo>
                  <a:lnTo>
                    <a:pt x="0" y="87"/>
                  </a:lnTo>
                  <a:lnTo>
                    <a:pt x="5" y="78"/>
                  </a:lnTo>
                  <a:lnTo>
                    <a:pt x="5" y="71"/>
                  </a:lnTo>
                  <a:lnTo>
                    <a:pt x="19" y="54"/>
                  </a:lnTo>
                  <a:lnTo>
                    <a:pt x="22" y="40"/>
                  </a:lnTo>
                  <a:lnTo>
                    <a:pt x="27" y="34"/>
                  </a:lnTo>
                  <a:lnTo>
                    <a:pt x="36" y="37"/>
                  </a:lnTo>
                  <a:lnTo>
                    <a:pt x="44" y="33"/>
                  </a:lnTo>
                  <a:lnTo>
                    <a:pt x="46" y="28"/>
                  </a:lnTo>
                  <a:lnTo>
                    <a:pt x="61" y="18"/>
                  </a:lnTo>
                  <a:lnTo>
                    <a:pt x="64" y="12"/>
                  </a:lnTo>
                  <a:lnTo>
                    <a:pt x="81" y="3"/>
                  </a:lnTo>
                  <a:lnTo>
                    <a:pt x="91" y="0"/>
                  </a:lnTo>
                  <a:lnTo>
                    <a:pt x="95" y="4"/>
                  </a:lnTo>
                  <a:lnTo>
                    <a:pt x="107" y="4"/>
                  </a:lnTo>
                  <a:lnTo>
                    <a:pt x="106" y="14"/>
                  </a:lnTo>
                  <a:lnTo>
                    <a:pt x="108" y="24"/>
                  </a:lnTo>
                  <a:lnTo>
                    <a:pt x="118" y="37"/>
                  </a:lnTo>
                  <a:lnTo>
                    <a:pt x="119" y="47"/>
                  </a:lnTo>
                  <a:lnTo>
                    <a:pt x="140" y="52"/>
                  </a:lnTo>
                  <a:lnTo>
                    <a:pt x="140" y="66"/>
                  </a:lnTo>
                  <a:lnTo>
                    <a:pt x="136" y="73"/>
                  </a:lnTo>
                  <a:lnTo>
                    <a:pt x="127" y="74"/>
                  </a:lnTo>
                  <a:lnTo>
                    <a:pt x="123" y="83"/>
                  </a:lnTo>
                  <a:lnTo>
                    <a:pt x="117" y="86"/>
                  </a:lnTo>
                  <a:lnTo>
                    <a:pt x="101" y="85"/>
                  </a:lnTo>
                  <a:lnTo>
                    <a:pt x="92" y="84"/>
                  </a:lnTo>
                  <a:lnTo>
                    <a:pt x="86" y="87"/>
                  </a:lnTo>
                  <a:lnTo>
                    <a:pt x="78" y="86"/>
                  </a:lnTo>
                  <a:lnTo>
                    <a:pt x="47" y="87"/>
                  </a:lnTo>
                  <a:lnTo>
                    <a:pt x="46" y="98"/>
                  </a:lnTo>
                  <a:lnTo>
                    <a:pt x="49" y="114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4746625" y="4491038"/>
              <a:ext cx="274638" cy="303213"/>
            </a:xfrm>
            <a:custGeom>
              <a:avLst/>
              <a:gdLst>
                <a:gd name="T0" fmla="*/ 108 w 173"/>
                <a:gd name="T1" fmla="*/ 19 h 191"/>
                <a:gd name="T2" fmla="*/ 112 w 173"/>
                <a:gd name="T3" fmla="*/ 22 h 191"/>
                <a:gd name="T4" fmla="*/ 117 w 173"/>
                <a:gd name="T5" fmla="*/ 34 h 191"/>
                <a:gd name="T6" fmla="*/ 137 w 173"/>
                <a:gd name="T7" fmla="*/ 57 h 191"/>
                <a:gd name="T8" fmla="*/ 144 w 173"/>
                <a:gd name="T9" fmla="*/ 59 h 191"/>
                <a:gd name="T10" fmla="*/ 144 w 173"/>
                <a:gd name="T11" fmla="*/ 67 h 191"/>
                <a:gd name="T12" fmla="*/ 149 w 173"/>
                <a:gd name="T13" fmla="*/ 80 h 191"/>
                <a:gd name="T14" fmla="*/ 162 w 173"/>
                <a:gd name="T15" fmla="*/ 83 h 191"/>
                <a:gd name="T16" fmla="*/ 173 w 173"/>
                <a:gd name="T17" fmla="*/ 92 h 191"/>
                <a:gd name="T18" fmla="*/ 147 w 173"/>
                <a:gd name="T19" fmla="*/ 108 h 191"/>
                <a:gd name="T20" fmla="*/ 130 w 173"/>
                <a:gd name="T21" fmla="*/ 123 h 191"/>
                <a:gd name="T22" fmla="*/ 124 w 173"/>
                <a:gd name="T23" fmla="*/ 137 h 191"/>
                <a:gd name="T24" fmla="*/ 118 w 173"/>
                <a:gd name="T25" fmla="*/ 145 h 191"/>
                <a:gd name="T26" fmla="*/ 108 w 173"/>
                <a:gd name="T27" fmla="*/ 146 h 191"/>
                <a:gd name="T28" fmla="*/ 104 w 173"/>
                <a:gd name="T29" fmla="*/ 156 h 191"/>
                <a:gd name="T30" fmla="*/ 102 w 173"/>
                <a:gd name="T31" fmla="*/ 163 h 191"/>
                <a:gd name="T32" fmla="*/ 90 w 173"/>
                <a:gd name="T33" fmla="*/ 168 h 191"/>
                <a:gd name="T34" fmla="*/ 76 w 173"/>
                <a:gd name="T35" fmla="*/ 167 h 191"/>
                <a:gd name="T36" fmla="*/ 68 w 173"/>
                <a:gd name="T37" fmla="*/ 161 h 191"/>
                <a:gd name="T38" fmla="*/ 60 w 173"/>
                <a:gd name="T39" fmla="*/ 158 h 191"/>
                <a:gd name="T40" fmla="*/ 51 w 173"/>
                <a:gd name="T41" fmla="*/ 163 h 191"/>
                <a:gd name="T42" fmla="*/ 47 w 173"/>
                <a:gd name="T43" fmla="*/ 173 h 191"/>
                <a:gd name="T44" fmla="*/ 38 w 173"/>
                <a:gd name="T45" fmla="*/ 179 h 191"/>
                <a:gd name="T46" fmla="*/ 28 w 173"/>
                <a:gd name="T47" fmla="*/ 189 h 191"/>
                <a:gd name="T48" fmla="*/ 16 w 173"/>
                <a:gd name="T49" fmla="*/ 191 h 191"/>
                <a:gd name="T50" fmla="*/ 12 w 173"/>
                <a:gd name="T51" fmla="*/ 183 h 191"/>
                <a:gd name="T52" fmla="*/ 14 w 173"/>
                <a:gd name="T53" fmla="*/ 171 h 191"/>
                <a:gd name="T54" fmla="*/ 4 w 173"/>
                <a:gd name="T55" fmla="*/ 151 h 191"/>
                <a:gd name="T56" fmla="*/ 0 w 173"/>
                <a:gd name="T57" fmla="*/ 148 h 191"/>
                <a:gd name="T58" fmla="*/ 2 w 173"/>
                <a:gd name="T59" fmla="*/ 87 h 191"/>
                <a:gd name="T60" fmla="*/ 20 w 173"/>
                <a:gd name="T61" fmla="*/ 87 h 191"/>
                <a:gd name="T62" fmla="*/ 23 w 173"/>
                <a:gd name="T63" fmla="*/ 13 h 191"/>
                <a:gd name="T64" fmla="*/ 36 w 173"/>
                <a:gd name="T65" fmla="*/ 12 h 191"/>
                <a:gd name="T66" fmla="*/ 65 w 173"/>
                <a:gd name="T67" fmla="*/ 5 h 191"/>
                <a:gd name="T68" fmla="*/ 71 w 173"/>
                <a:gd name="T69" fmla="*/ 13 h 191"/>
                <a:gd name="T70" fmla="*/ 83 w 173"/>
                <a:gd name="T71" fmla="*/ 5 h 191"/>
                <a:gd name="T72" fmla="*/ 89 w 173"/>
                <a:gd name="T73" fmla="*/ 5 h 191"/>
                <a:gd name="T74" fmla="*/ 99 w 173"/>
                <a:gd name="T75" fmla="*/ 0 h 191"/>
                <a:gd name="T76" fmla="*/ 102 w 173"/>
                <a:gd name="T77" fmla="*/ 2 h 191"/>
                <a:gd name="T78" fmla="*/ 108 w 173"/>
                <a:gd name="T79" fmla="*/ 1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3" h="191">
                  <a:moveTo>
                    <a:pt x="108" y="19"/>
                  </a:moveTo>
                  <a:lnTo>
                    <a:pt x="112" y="22"/>
                  </a:lnTo>
                  <a:lnTo>
                    <a:pt x="117" y="34"/>
                  </a:lnTo>
                  <a:lnTo>
                    <a:pt x="137" y="57"/>
                  </a:lnTo>
                  <a:lnTo>
                    <a:pt x="144" y="59"/>
                  </a:lnTo>
                  <a:lnTo>
                    <a:pt x="144" y="67"/>
                  </a:lnTo>
                  <a:lnTo>
                    <a:pt x="149" y="80"/>
                  </a:lnTo>
                  <a:lnTo>
                    <a:pt x="162" y="83"/>
                  </a:lnTo>
                  <a:lnTo>
                    <a:pt x="173" y="92"/>
                  </a:lnTo>
                  <a:lnTo>
                    <a:pt x="147" y="108"/>
                  </a:lnTo>
                  <a:lnTo>
                    <a:pt x="130" y="123"/>
                  </a:lnTo>
                  <a:lnTo>
                    <a:pt x="124" y="137"/>
                  </a:lnTo>
                  <a:lnTo>
                    <a:pt x="118" y="145"/>
                  </a:lnTo>
                  <a:lnTo>
                    <a:pt x="108" y="146"/>
                  </a:lnTo>
                  <a:lnTo>
                    <a:pt x="104" y="156"/>
                  </a:lnTo>
                  <a:lnTo>
                    <a:pt x="102" y="163"/>
                  </a:lnTo>
                  <a:lnTo>
                    <a:pt x="90" y="168"/>
                  </a:lnTo>
                  <a:lnTo>
                    <a:pt x="76" y="167"/>
                  </a:lnTo>
                  <a:lnTo>
                    <a:pt x="68" y="161"/>
                  </a:lnTo>
                  <a:lnTo>
                    <a:pt x="60" y="158"/>
                  </a:lnTo>
                  <a:lnTo>
                    <a:pt x="51" y="163"/>
                  </a:lnTo>
                  <a:lnTo>
                    <a:pt x="47" y="173"/>
                  </a:lnTo>
                  <a:lnTo>
                    <a:pt x="38" y="179"/>
                  </a:lnTo>
                  <a:lnTo>
                    <a:pt x="28" y="189"/>
                  </a:lnTo>
                  <a:lnTo>
                    <a:pt x="16" y="191"/>
                  </a:lnTo>
                  <a:lnTo>
                    <a:pt x="12" y="183"/>
                  </a:lnTo>
                  <a:lnTo>
                    <a:pt x="14" y="171"/>
                  </a:lnTo>
                  <a:lnTo>
                    <a:pt x="4" y="151"/>
                  </a:lnTo>
                  <a:lnTo>
                    <a:pt x="0" y="148"/>
                  </a:lnTo>
                  <a:lnTo>
                    <a:pt x="2" y="87"/>
                  </a:lnTo>
                  <a:lnTo>
                    <a:pt x="20" y="87"/>
                  </a:lnTo>
                  <a:lnTo>
                    <a:pt x="23" y="13"/>
                  </a:lnTo>
                  <a:lnTo>
                    <a:pt x="36" y="12"/>
                  </a:lnTo>
                  <a:lnTo>
                    <a:pt x="65" y="5"/>
                  </a:lnTo>
                  <a:lnTo>
                    <a:pt x="71" y="13"/>
                  </a:lnTo>
                  <a:lnTo>
                    <a:pt x="83" y="5"/>
                  </a:lnTo>
                  <a:lnTo>
                    <a:pt x="89" y="5"/>
                  </a:lnTo>
                  <a:lnTo>
                    <a:pt x="99" y="0"/>
                  </a:lnTo>
                  <a:lnTo>
                    <a:pt x="102" y="2"/>
                  </a:lnTo>
                  <a:lnTo>
                    <a:pt x="108" y="19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4603750" y="3541713"/>
              <a:ext cx="376238" cy="292100"/>
            </a:xfrm>
            <a:custGeom>
              <a:avLst/>
              <a:gdLst>
                <a:gd name="T0" fmla="*/ 14 w 237"/>
                <a:gd name="T1" fmla="*/ 77 h 184"/>
                <a:gd name="T2" fmla="*/ 29 w 237"/>
                <a:gd name="T3" fmla="*/ 76 h 184"/>
                <a:gd name="T4" fmla="*/ 33 w 237"/>
                <a:gd name="T5" fmla="*/ 70 h 184"/>
                <a:gd name="T6" fmla="*/ 36 w 237"/>
                <a:gd name="T7" fmla="*/ 71 h 184"/>
                <a:gd name="T8" fmla="*/ 40 w 237"/>
                <a:gd name="T9" fmla="*/ 75 h 184"/>
                <a:gd name="T10" fmla="*/ 64 w 237"/>
                <a:gd name="T11" fmla="*/ 68 h 184"/>
                <a:gd name="T12" fmla="*/ 71 w 237"/>
                <a:gd name="T13" fmla="*/ 59 h 184"/>
                <a:gd name="T14" fmla="*/ 81 w 237"/>
                <a:gd name="T15" fmla="*/ 52 h 184"/>
                <a:gd name="T16" fmla="*/ 79 w 237"/>
                <a:gd name="T17" fmla="*/ 45 h 184"/>
                <a:gd name="T18" fmla="*/ 84 w 237"/>
                <a:gd name="T19" fmla="*/ 43 h 184"/>
                <a:gd name="T20" fmla="*/ 102 w 237"/>
                <a:gd name="T21" fmla="*/ 44 h 184"/>
                <a:gd name="T22" fmla="*/ 119 w 237"/>
                <a:gd name="T23" fmla="*/ 35 h 184"/>
                <a:gd name="T24" fmla="*/ 132 w 237"/>
                <a:gd name="T25" fmla="*/ 12 h 184"/>
                <a:gd name="T26" fmla="*/ 141 w 237"/>
                <a:gd name="T27" fmla="*/ 3 h 184"/>
                <a:gd name="T28" fmla="*/ 152 w 237"/>
                <a:gd name="T29" fmla="*/ 0 h 184"/>
                <a:gd name="T30" fmla="*/ 155 w 237"/>
                <a:gd name="T31" fmla="*/ 9 h 184"/>
                <a:gd name="T32" fmla="*/ 165 w 237"/>
                <a:gd name="T33" fmla="*/ 22 h 184"/>
                <a:gd name="T34" fmla="*/ 165 w 237"/>
                <a:gd name="T35" fmla="*/ 30 h 184"/>
                <a:gd name="T36" fmla="*/ 163 w 237"/>
                <a:gd name="T37" fmla="*/ 39 h 184"/>
                <a:gd name="T38" fmla="*/ 164 w 237"/>
                <a:gd name="T39" fmla="*/ 45 h 184"/>
                <a:gd name="T40" fmla="*/ 170 w 237"/>
                <a:gd name="T41" fmla="*/ 51 h 184"/>
                <a:gd name="T42" fmla="*/ 185 w 237"/>
                <a:gd name="T43" fmla="*/ 61 h 184"/>
                <a:gd name="T44" fmla="*/ 195 w 237"/>
                <a:gd name="T45" fmla="*/ 69 h 184"/>
                <a:gd name="T46" fmla="*/ 195 w 237"/>
                <a:gd name="T47" fmla="*/ 76 h 184"/>
                <a:gd name="T48" fmla="*/ 207 w 237"/>
                <a:gd name="T49" fmla="*/ 86 h 184"/>
                <a:gd name="T50" fmla="*/ 215 w 237"/>
                <a:gd name="T51" fmla="*/ 95 h 184"/>
                <a:gd name="T52" fmla="*/ 220 w 237"/>
                <a:gd name="T53" fmla="*/ 108 h 184"/>
                <a:gd name="T54" fmla="*/ 234 w 237"/>
                <a:gd name="T55" fmla="*/ 116 h 184"/>
                <a:gd name="T56" fmla="*/ 237 w 237"/>
                <a:gd name="T57" fmla="*/ 123 h 184"/>
                <a:gd name="T58" fmla="*/ 231 w 237"/>
                <a:gd name="T59" fmla="*/ 125 h 184"/>
                <a:gd name="T60" fmla="*/ 219 w 237"/>
                <a:gd name="T61" fmla="*/ 124 h 184"/>
                <a:gd name="T62" fmla="*/ 205 w 237"/>
                <a:gd name="T63" fmla="*/ 122 h 184"/>
                <a:gd name="T64" fmla="*/ 198 w 237"/>
                <a:gd name="T65" fmla="*/ 124 h 184"/>
                <a:gd name="T66" fmla="*/ 196 w 237"/>
                <a:gd name="T67" fmla="*/ 129 h 184"/>
                <a:gd name="T68" fmla="*/ 190 w 237"/>
                <a:gd name="T69" fmla="*/ 130 h 184"/>
                <a:gd name="T70" fmla="*/ 182 w 237"/>
                <a:gd name="T71" fmla="*/ 125 h 184"/>
                <a:gd name="T72" fmla="*/ 162 w 237"/>
                <a:gd name="T73" fmla="*/ 136 h 184"/>
                <a:gd name="T74" fmla="*/ 154 w 237"/>
                <a:gd name="T75" fmla="*/ 133 h 184"/>
                <a:gd name="T76" fmla="*/ 151 w 237"/>
                <a:gd name="T77" fmla="*/ 135 h 184"/>
                <a:gd name="T78" fmla="*/ 146 w 237"/>
                <a:gd name="T79" fmla="*/ 148 h 184"/>
                <a:gd name="T80" fmla="*/ 132 w 237"/>
                <a:gd name="T81" fmla="*/ 144 h 184"/>
                <a:gd name="T82" fmla="*/ 119 w 237"/>
                <a:gd name="T83" fmla="*/ 142 h 184"/>
                <a:gd name="T84" fmla="*/ 107 w 237"/>
                <a:gd name="T85" fmla="*/ 134 h 184"/>
                <a:gd name="T86" fmla="*/ 92 w 237"/>
                <a:gd name="T87" fmla="*/ 127 h 184"/>
                <a:gd name="T88" fmla="*/ 82 w 237"/>
                <a:gd name="T89" fmla="*/ 133 h 184"/>
                <a:gd name="T90" fmla="*/ 75 w 237"/>
                <a:gd name="T91" fmla="*/ 144 h 184"/>
                <a:gd name="T92" fmla="*/ 73 w 237"/>
                <a:gd name="T93" fmla="*/ 159 h 184"/>
                <a:gd name="T94" fmla="*/ 61 w 237"/>
                <a:gd name="T95" fmla="*/ 157 h 184"/>
                <a:gd name="T96" fmla="*/ 49 w 237"/>
                <a:gd name="T97" fmla="*/ 154 h 184"/>
                <a:gd name="T98" fmla="*/ 38 w 237"/>
                <a:gd name="T99" fmla="*/ 165 h 184"/>
                <a:gd name="T100" fmla="*/ 29 w 237"/>
                <a:gd name="T101" fmla="*/ 184 h 184"/>
                <a:gd name="T102" fmla="*/ 27 w 237"/>
                <a:gd name="T103" fmla="*/ 178 h 184"/>
                <a:gd name="T104" fmla="*/ 26 w 237"/>
                <a:gd name="T105" fmla="*/ 169 h 184"/>
                <a:gd name="T106" fmla="*/ 17 w 237"/>
                <a:gd name="T107" fmla="*/ 162 h 184"/>
                <a:gd name="T108" fmla="*/ 10 w 237"/>
                <a:gd name="T109" fmla="*/ 152 h 184"/>
                <a:gd name="T110" fmla="*/ 9 w 237"/>
                <a:gd name="T111" fmla="*/ 144 h 184"/>
                <a:gd name="T112" fmla="*/ 0 w 237"/>
                <a:gd name="T113" fmla="*/ 133 h 184"/>
                <a:gd name="T114" fmla="*/ 2 w 237"/>
                <a:gd name="T115" fmla="*/ 127 h 184"/>
                <a:gd name="T116" fmla="*/ 0 w 237"/>
                <a:gd name="T117" fmla="*/ 118 h 184"/>
                <a:gd name="T118" fmla="*/ 1 w 237"/>
                <a:gd name="T119" fmla="*/ 102 h 184"/>
                <a:gd name="T120" fmla="*/ 5 w 237"/>
                <a:gd name="T121" fmla="*/ 98 h 184"/>
                <a:gd name="T122" fmla="*/ 14 w 237"/>
                <a:gd name="T123" fmla="*/ 7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7" h="184">
                  <a:moveTo>
                    <a:pt x="14" y="77"/>
                  </a:moveTo>
                  <a:lnTo>
                    <a:pt x="29" y="76"/>
                  </a:lnTo>
                  <a:lnTo>
                    <a:pt x="33" y="70"/>
                  </a:lnTo>
                  <a:lnTo>
                    <a:pt x="36" y="71"/>
                  </a:lnTo>
                  <a:lnTo>
                    <a:pt x="40" y="75"/>
                  </a:lnTo>
                  <a:lnTo>
                    <a:pt x="64" y="68"/>
                  </a:lnTo>
                  <a:lnTo>
                    <a:pt x="71" y="59"/>
                  </a:lnTo>
                  <a:lnTo>
                    <a:pt x="81" y="52"/>
                  </a:lnTo>
                  <a:lnTo>
                    <a:pt x="79" y="45"/>
                  </a:lnTo>
                  <a:lnTo>
                    <a:pt x="84" y="43"/>
                  </a:lnTo>
                  <a:lnTo>
                    <a:pt x="102" y="44"/>
                  </a:lnTo>
                  <a:lnTo>
                    <a:pt x="119" y="35"/>
                  </a:lnTo>
                  <a:lnTo>
                    <a:pt x="132" y="12"/>
                  </a:lnTo>
                  <a:lnTo>
                    <a:pt x="141" y="3"/>
                  </a:lnTo>
                  <a:lnTo>
                    <a:pt x="152" y="0"/>
                  </a:lnTo>
                  <a:lnTo>
                    <a:pt x="155" y="9"/>
                  </a:lnTo>
                  <a:lnTo>
                    <a:pt x="165" y="22"/>
                  </a:lnTo>
                  <a:lnTo>
                    <a:pt x="165" y="30"/>
                  </a:lnTo>
                  <a:lnTo>
                    <a:pt x="163" y="39"/>
                  </a:lnTo>
                  <a:lnTo>
                    <a:pt x="164" y="45"/>
                  </a:lnTo>
                  <a:lnTo>
                    <a:pt x="170" y="51"/>
                  </a:lnTo>
                  <a:lnTo>
                    <a:pt x="185" y="61"/>
                  </a:lnTo>
                  <a:lnTo>
                    <a:pt x="195" y="69"/>
                  </a:lnTo>
                  <a:lnTo>
                    <a:pt x="195" y="76"/>
                  </a:lnTo>
                  <a:lnTo>
                    <a:pt x="207" y="86"/>
                  </a:lnTo>
                  <a:lnTo>
                    <a:pt x="215" y="95"/>
                  </a:lnTo>
                  <a:lnTo>
                    <a:pt x="220" y="108"/>
                  </a:lnTo>
                  <a:lnTo>
                    <a:pt x="234" y="116"/>
                  </a:lnTo>
                  <a:lnTo>
                    <a:pt x="237" y="123"/>
                  </a:lnTo>
                  <a:lnTo>
                    <a:pt x="231" y="125"/>
                  </a:lnTo>
                  <a:lnTo>
                    <a:pt x="219" y="124"/>
                  </a:lnTo>
                  <a:lnTo>
                    <a:pt x="205" y="122"/>
                  </a:lnTo>
                  <a:lnTo>
                    <a:pt x="198" y="124"/>
                  </a:lnTo>
                  <a:lnTo>
                    <a:pt x="196" y="129"/>
                  </a:lnTo>
                  <a:lnTo>
                    <a:pt x="190" y="130"/>
                  </a:lnTo>
                  <a:lnTo>
                    <a:pt x="182" y="125"/>
                  </a:lnTo>
                  <a:lnTo>
                    <a:pt x="162" y="136"/>
                  </a:lnTo>
                  <a:lnTo>
                    <a:pt x="154" y="133"/>
                  </a:lnTo>
                  <a:lnTo>
                    <a:pt x="151" y="135"/>
                  </a:lnTo>
                  <a:lnTo>
                    <a:pt x="146" y="148"/>
                  </a:lnTo>
                  <a:lnTo>
                    <a:pt x="132" y="144"/>
                  </a:lnTo>
                  <a:lnTo>
                    <a:pt x="119" y="142"/>
                  </a:lnTo>
                  <a:lnTo>
                    <a:pt x="107" y="134"/>
                  </a:lnTo>
                  <a:lnTo>
                    <a:pt x="92" y="127"/>
                  </a:lnTo>
                  <a:lnTo>
                    <a:pt x="82" y="133"/>
                  </a:lnTo>
                  <a:lnTo>
                    <a:pt x="75" y="144"/>
                  </a:lnTo>
                  <a:lnTo>
                    <a:pt x="73" y="159"/>
                  </a:lnTo>
                  <a:lnTo>
                    <a:pt x="61" y="157"/>
                  </a:lnTo>
                  <a:lnTo>
                    <a:pt x="49" y="154"/>
                  </a:lnTo>
                  <a:lnTo>
                    <a:pt x="38" y="165"/>
                  </a:lnTo>
                  <a:lnTo>
                    <a:pt x="29" y="184"/>
                  </a:lnTo>
                  <a:lnTo>
                    <a:pt x="27" y="178"/>
                  </a:lnTo>
                  <a:lnTo>
                    <a:pt x="26" y="169"/>
                  </a:lnTo>
                  <a:lnTo>
                    <a:pt x="17" y="162"/>
                  </a:lnTo>
                  <a:lnTo>
                    <a:pt x="10" y="152"/>
                  </a:lnTo>
                  <a:lnTo>
                    <a:pt x="9" y="144"/>
                  </a:lnTo>
                  <a:lnTo>
                    <a:pt x="0" y="133"/>
                  </a:lnTo>
                  <a:lnTo>
                    <a:pt x="2" y="127"/>
                  </a:lnTo>
                  <a:lnTo>
                    <a:pt x="0" y="118"/>
                  </a:lnTo>
                  <a:lnTo>
                    <a:pt x="1" y="102"/>
                  </a:lnTo>
                  <a:lnTo>
                    <a:pt x="5" y="98"/>
                  </a:lnTo>
                  <a:lnTo>
                    <a:pt x="14" y="77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33" name="Freeform 41"/>
            <p:cNvSpPr>
              <a:spLocks/>
            </p:cNvSpPr>
            <p:nvPr/>
          </p:nvSpPr>
          <p:spPr bwMode="auto">
            <a:xfrm>
              <a:off x="3932237" y="3562350"/>
              <a:ext cx="174625" cy="203200"/>
            </a:xfrm>
            <a:custGeom>
              <a:avLst/>
              <a:gdLst>
                <a:gd name="T0" fmla="*/ 105 w 110"/>
                <a:gd name="T1" fmla="*/ 115 h 128"/>
                <a:gd name="T2" fmla="*/ 97 w 110"/>
                <a:gd name="T3" fmla="*/ 115 h 128"/>
                <a:gd name="T4" fmla="*/ 84 w 110"/>
                <a:gd name="T5" fmla="*/ 111 h 128"/>
                <a:gd name="T6" fmla="*/ 72 w 110"/>
                <a:gd name="T7" fmla="*/ 111 h 128"/>
                <a:gd name="T8" fmla="*/ 50 w 110"/>
                <a:gd name="T9" fmla="*/ 115 h 128"/>
                <a:gd name="T10" fmla="*/ 37 w 110"/>
                <a:gd name="T11" fmla="*/ 121 h 128"/>
                <a:gd name="T12" fmla="*/ 19 w 110"/>
                <a:gd name="T13" fmla="*/ 128 h 128"/>
                <a:gd name="T14" fmla="*/ 16 w 110"/>
                <a:gd name="T15" fmla="*/ 128 h 128"/>
                <a:gd name="T16" fmla="*/ 17 w 110"/>
                <a:gd name="T17" fmla="*/ 111 h 128"/>
                <a:gd name="T18" fmla="*/ 19 w 110"/>
                <a:gd name="T19" fmla="*/ 108 h 128"/>
                <a:gd name="T20" fmla="*/ 18 w 110"/>
                <a:gd name="T21" fmla="*/ 100 h 128"/>
                <a:gd name="T22" fmla="*/ 11 w 110"/>
                <a:gd name="T23" fmla="*/ 91 h 128"/>
                <a:gd name="T24" fmla="*/ 5 w 110"/>
                <a:gd name="T25" fmla="*/ 90 h 128"/>
                <a:gd name="T26" fmla="*/ 0 w 110"/>
                <a:gd name="T27" fmla="*/ 84 h 128"/>
                <a:gd name="T28" fmla="*/ 3 w 110"/>
                <a:gd name="T29" fmla="*/ 75 h 128"/>
                <a:gd name="T30" fmla="*/ 2 w 110"/>
                <a:gd name="T31" fmla="*/ 65 h 128"/>
                <a:gd name="T32" fmla="*/ 3 w 110"/>
                <a:gd name="T33" fmla="*/ 59 h 128"/>
                <a:gd name="T34" fmla="*/ 6 w 110"/>
                <a:gd name="T35" fmla="*/ 59 h 128"/>
                <a:gd name="T36" fmla="*/ 7 w 110"/>
                <a:gd name="T37" fmla="*/ 50 h 128"/>
                <a:gd name="T38" fmla="*/ 5 w 110"/>
                <a:gd name="T39" fmla="*/ 46 h 128"/>
                <a:gd name="T40" fmla="*/ 7 w 110"/>
                <a:gd name="T41" fmla="*/ 43 h 128"/>
                <a:gd name="T42" fmla="*/ 14 w 110"/>
                <a:gd name="T43" fmla="*/ 40 h 128"/>
                <a:gd name="T44" fmla="*/ 9 w 110"/>
                <a:gd name="T45" fmla="*/ 24 h 128"/>
                <a:gd name="T46" fmla="*/ 5 w 110"/>
                <a:gd name="T47" fmla="*/ 15 h 128"/>
                <a:gd name="T48" fmla="*/ 7 w 110"/>
                <a:gd name="T49" fmla="*/ 8 h 128"/>
                <a:gd name="T50" fmla="*/ 11 w 110"/>
                <a:gd name="T51" fmla="*/ 6 h 128"/>
                <a:gd name="T52" fmla="*/ 13 w 110"/>
                <a:gd name="T53" fmla="*/ 5 h 128"/>
                <a:gd name="T54" fmla="*/ 18 w 110"/>
                <a:gd name="T55" fmla="*/ 7 h 128"/>
                <a:gd name="T56" fmla="*/ 32 w 110"/>
                <a:gd name="T57" fmla="*/ 8 h 128"/>
                <a:gd name="T58" fmla="*/ 35 w 110"/>
                <a:gd name="T59" fmla="*/ 2 h 128"/>
                <a:gd name="T60" fmla="*/ 39 w 110"/>
                <a:gd name="T61" fmla="*/ 2 h 128"/>
                <a:gd name="T62" fmla="*/ 44 w 110"/>
                <a:gd name="T63" fmla="*/ 0 h 128"/>
                <a:gd name="T64" fmla="*/ 47 w 110"/>
                <a:gd name="T65" fmla="*/ 9 h 128"/>
                <a:gd name="T66" fmla="*/ 51 w 110"/>
                <a:gd name="T67" fmla="*/ 6 h 128"/>
                <a:gd name="T68" fmla="*/ 58 w 110"/>
                <a:gd name="T69" fmla="*/ 3 h 128"/>
                <a:gd name="T70" fmla="*/ 67 w 110"/>
                <a:gd name="T71" fmla="*/ 7 h 128"/>
                <a:gd name="T72" fmla="*/ 70 w 110"/>
                <a:gd name="T73" fmla="*/ 14 h 128"/>
                <a:gd name="T74" fmla="*/ 78 w 110"/>
                <a:gd name="T75" fmla="*/ 19 h 128"/>
                <a:gd name="T76" fmla="*/ 85 w 110"/>
                <a:gd name="T77" fmla="*/ 14 h 128"/>
                <a:gd name="T78" fmla="*/ 93 w 110"/>
                <a:gd name="T79" fmla="*/ 13 h 128"/>
                <a:gd name="T80" fmla="*/ 106 w 110"/>
                <a:gd name="T81" fmla="*/ 18 h 128"/>
                <a:gd name="T82" fmla="*/ 110 w 110"/>
                <a:gd name="T83" fmla="*/ 48 h 128"/>
                <a:gd name="T84" fmla="*/ 103 w 110"/>
                <a:gd name="T85" fmla="*/ 65 h 128"/>
                <a:gd name="T86" fmla="*/ 98 w 110"/>
                <a:gd name="T87" fmla="*/ 88 h 128"/>
                <a:gd name="T88" fmla="*/ 106 w 110"/>
                <a:gd name="T89" fmla="*/ 107 h 128"/>
                <a:gd name="T90" fmla="*/ 105 w 110"/>
                <a:gd name="T91" fmla="*/ 11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0" h="128">
                  <a:moveTo>
                    <a:pt x="105" y="115"/>
                  </a:moveTo>
                  <a:lnTo>
                    <a:pt x="97" y="115"/>
                  </a:lnTo>
                  <a:lnTo>
                    <a:pt x="84" y="111"/>
                  </a:lnTo>
                  <a:lnTo>
                    <a:pt x="72" y="111"/>
                  </a:lnTo>
                  <a:lnTo>
                    <a:pt x="50" y="115"/>
                  </a:lnTo>
                  <a:lnTo>
                    <a:pt x="37" y="121"/>
                  </a:lnTo>
                  <a:lnTo>
                    <a:pt x="19" y="128"/>
                  </a:lnTo>
                  <a:lnTo>
                    <a:pt x="16" y="128"/>
                  </a:lnTo>
                  <a:lnTo>
                    <a:pt x="17" y="111"/>
                  </a:lnTo>
                  <a:lnTo>
                    <a:pt x="19" y="108"/>
                  </a:lnTo>
                  <a:lnTo>
                    <a:pt x="18" y="100"/>
                  </a:lnTo>
                  <a:lnTo>
                    <a:pt x="11" y="91"/>
                  </a:lnTo>
                  <a:lnTo>
                    <a:pt x="5" y="90"/>
                  </a:lnTo>
                  <a:lnTo>
                    <a:pt x="0" y="84"/>
                  </a:lnTo>
                  <a:lnTo>
                    <a:pt x="3" y="75"/>
                  </a:lnTo>
                  <a:lnTo>
                    <a:pt x="2" y="65"/>
                  </a:lnTo>
                  <a:lnTo>
                    <a:pt x="3" y="59"/>
                  </a:lnTo>
                  <a:lnTo>
                    <a:pt x="6" y="59"/>
                  </a:lnTo>
                  <a:lnTo>
                    <a:pt x="7" y="50"/>
                  </a:lnTo>
                  <a:lnTo>
                    <a:pt x="5" y="46"/>
                  </a:lnTo>
                  <a:lnTo>
                    <a:pt x="7" y="43"/>
                  </a:lnTo>
                  <a:lnTo>
                    <a:pt x="14" y="40"/>
                  </a:lnTo>
                  <a:lnTo>
                    <a:pt x="9" y="24"/>
                  </a:lnTo>
                  <a:lnTo>
                    <a:pt x="5" y="15"/>
                  </a:lnTo>
                  <a:lnTo>
                    <a:pt x="7" y="8"/>
                  </a:lnTo>
                  <a:lnTo>
                    <a:pt x="11" y="6"/>
                  </a:lnTo>
                  <a:lnTo>
                    <a:pt x="13" y="5"/>
                  </a:lnTo>
                  <a:lnTo>
                    <a:pt x="18" y="7"/>
                  </a:lnTo>
                  <a:lnTo>
                    <a:pt x="32" y="8"/>
                  </a:lnTo>
                  <a:lnTo>
                    <a:pt x="35" y="2"/>
                  </a:lnTo>
                  <a:lnTo>
                    <a:pt x="39" y="2"/>
                  </a:lnTo>
                  <a:lnTo>
                    <a:pt x="44" y="0"/>
                  </a:lnTo>
                  <a:lnTo>
                    <a:pt x="47" y="9"/>
                  </a:lnTo>
                  <a:lnTo>
                    <a:pt x="51" y="6"/>
                  </a:lnTo>
                  <a:lnTo>
                    <a:pt x="58" y="3"/>
                  </a:lnTo>
                  <a:lnTo>
                    <a:pt x="67" y="7"/>
                  </a:lnTo>
                  <a:lnTo>
                    <a:pt x="70" y="14"/>
                  </a:lnTo>
                  <a:lnTo>
                    <a:pt x="78" y="19"/>
                  </a:lnTo>
                  <a:lnTo>
                    <a:pt x="85" y="14"/>
                  </a:lnTo>
                  <a:lnTo>
                    <a:pt x="93" y="13"/>
                  </a:lnTo>
                  <a:lnTo>
                    <a:pt x="106" y="18"/>
                  </a:lnTo>
                  <a:lnTo>
                    <a:pt x="110" y="48"/>
                  </a:lnTo>
                  <a:lnTo>
                    <a:pt x="103" y="65"/>
                  </a:lnTo>
                  <a:lnTo>
                    <a:pt x="98" y="88"/>
                  </a:lnTo>
                  <a:lnTo>
                    <a:pt x="106" y="107"/>
                  </a:lnTo>
                  <a:lnTo>
                    <a:pt x="105" y="115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34" name="Freeform 42"/>
            <p:cNvSpPr>
              <a:spLocks/>
            </p:cNvSpPr>
            <p:nvPr/>
          </p:nvSpPr>
          <p:spPr bwMode="auto">
            <a:xfrm>
              <a:off x="4429125" y="3484562"/>
              <a:ext cx="220663" cy="366713"/>
            </a:xfrm>
            <a:custGeom>
              <a:avLst/>
              <a:gdLst>
                <a:gd name="T0" fmla="*/ 85 w 139"/>
                <a:gd name="T1" fmla="*/ 220 h 231"/>
                <a:gd name="T2" fmla="*/ 82 w 139"/>
                <a:gd name="T3" fmla="*/ 219 h 231"/>
                <a:gd name="T4" fmla="*/ 71 w 139"/>
                <a:gd name="T5" fmla="*/ 222 h 231"/>
                <a:gd name="T6" fmla="*/ 60 w 139"/>
                <a:gd name="T7" fmla="*/ 219 h 231"/>
                <a:gd name="T8" fmla="*/ 52 w 139"/>
                <a:gd name="T9" fmla="*/ 220 h 231"/>
                <a:gd name="T10" fmla="*/ 22 w 139"/>
                <a:gd name="T11" fmla="*/ 220 h 231"/>
                <a:gd name="T12" fmla="*/ 24 w 139"/>
                <a:gd name="T13" fmla="*/ 204 h 231"/>
                <a:gd name="T14" fmla="*/ 17 w 139"/>
                <a:gd name="T15" fmla="*/ 190 h 231"/>
                <a:gd name="T16" fmla="*/ 9 w 139"/>
                <a:gd name="T17" fmla="*/ 186 h 231"/>
                <a:gd name="T18" fmla="*/ 5 w 139"/>
                <a:gd name="T19" fmla="*/ 177 h 231"/>
                <a:gd name="T20" fmla="*/ 0 w 139"/>
                <a:gd name="T21" fmla="*/ 174 h 231"/>
                <a:gd name="T22" fmla="*/ 0 w 139"/>
                <a:gd name="T23" fmla="*/ 168 h 231"/>
                <a:gd name="T24" fmla="*/ 5 w 139"/>
                <a:gd name="T25" fmla="*/ 154 h 231"/>
                <a:gd name="T26" fmla="*/ 14 w 139"/>
                <a:gd name="T27" fmla="*/ 134 h 231"/>
                <a:gd name="T28" fmla="*/ 19 w 139"/>
                <a:gd name="T29" fmla="*/ 133 h 231"/>
                <a:gd name="T30" fmla="*/ 30 w 139"/>
                <a:gd name="T31" fmla="*/ 121 h 231"/>
                <a:gd name="T32" fmla="*/ 37 w 139"/>
                <a:gd name="T33" fmla="*/ 121 h 231"/>
                <a:gd name="T34" fmla="*/ 47 w 139"/>
                <a:gd name="T35" fmla="*/ 129 h 231"/>
                <a:gd name="T36" fmla="*/ 60 w 139"/>
                <a:gd name="T37" fmla="*/ 122 h 231"/>
                <a:gd name="T38" fmla="*/ 61 w 139"/>
                <a:gd name="T39" fmla="*/ 114 h 231"/>
                <a:gd name="T40" fmla="*/ 66 w 139"/>
                <a:gd name="T41" fmla="*/ 105 h 231"/>
                <a:gd name="T42" fmla="*/ 68 w 139"/>
                <a:gd name="T43" fmla="*/ 95 h 231"/>
                <a:gd name="T44" fmla="*/ 78 w 139"/>
                <a:gd name="T45" fmla="*/ 86 h 231"/>
                <a:gd name="T46" fmla="*/ 81 w 139"/>
                <a:gd name="T47" fmla="*/ 72 h 231"/>
                <a:gd name="T48" fmla="*/ 85 w 139"/>
                <a:gd name="T49" fmla="*/ 67 h 231"/>
                <a:gd name="T50" fmla="*/ 88 w 139"/>
                <a:gd name="T51" fmla="*/ 56 h 231"/>
                <a:gd name="T52" fmla="*/ 93 w 139"/>
                <a:gd name="T53" fmla="*/ 43 h 231"/>
                <a:gd name="T54" fmla="*/ 108 w 139"/>
                <a:gd name="T55" fmla="*/ 27 h 231"/>
                <a:gd name="T56" fmla="*/ 108 w 139"/>
                <a:gd name="T57" fmla="*/ 20 h 231"/>
                <a:gd name="T58" fmla="*/ 110 w 139"/>
                <a:gd name="T59" fmla="*/ 16 h 231"/>
                <a:gd name="T60" fmla="*/ 103 w 139"/>
                <a:gd name="T61" fmla="*/ 8 h 231"/>
                <a:gd name="T62" fmla="*/ 104 w 139"/>
                <a:gd name="T63" fmla="*/ 1 h 231"/>
                <a:gd name="T64" fmla="*/ 109 w 139"/>
                <a:gd name="T65" fmla="*/ 0 h 231"/>
                <a:gd name="T66" fmla="*/ 116 w 139"/>
                <a:gd name="T67" fmla="*/ 14 h 231"/>
                <a:gd name="T68" fmla="*/ 118 w 139"/>
                <a:gd name="T69" fmla="*/ 27 h 231"/>
                <a:gd name="T70" fmla="*/ 117 w 139"/>
                <a:gd name="T71" fmla="*/ 41 h 231"/>
                <a:gd name="T72" fmla="*/ 127 w 139"/>
                <a:gd name="T73" fmla="*/ 60 h 231"/>
                <a:gd name="T74" fmla="*/ 117 w 139"/>
                <a:gd name="T75" fmla="*/ 60 h 231"/>
                <a:gd name="T76" fmla="*/ 112 w 139"/>
                <a:gd name="T77" fmla="*/ 61 h 231"/>
                <a:gd name="T78" fmla="*/ 104 w 139"/>
                <a:gd name="T79" fmla="*/ 59 h 231"/>
                <a:gd name="T80" fmla="*/ 100 w 139"/>
                <a:gd name="T81" fmla="*/ 69 h 231"/>
                <a:gd name="T82" fmla="*/ 111 w 139"/>
                <a:gd name="T83" fmla="*/ 81 h 231"/>
                <a:gd name="T84" fmla="*/ 119 w 139"/>
                <a:gd name="T85" fmla="*/ 85 h 231"/>
                <a:gd name="T86" fmla="*/ 121 w 139"/>
                <a:gd name="T87" fmla="*/ 93 h 231"/>
                <a:gd name="T88" fmla="*/ 127 w 139"/>
                <a:gd name="T89" fmla="*/ 107 h 231"/>
                <a:gd name="T90" fmla="*/ 124 w 139"/>
                <a:gd name="T91" fmla="*/ 113 h 231"/>
                <a:gd name="T92" fmla="*/ 115 w 139"/>
                <a:gd name="T93" fmla="*/ 134 h 231"/>
                <a:gd name="T94" fmla="*/ 111 w 139"/>
                <a:gd name="T95" fmla="*/ 138 h 231"/>
                <a:gd name="T96" fmla="*/ 110 w 139"/>
                <a:gd name="T97" fmla="*/ 154 h 231"/>
                <a:gd name="T98" fmla="*/ 112 w 139"/>
                <a:gd name="T99" fmla="*/ 163 h 231"/>
                <a:gd name="T100" fmla="*/ 110 w 139"/>
                <a:gd name="T101" fmla="*/ 169 h 231"/>
                <a:gd name="T102" fmla="*/ 119 w 139"/>
                <a:gd name="T103" fmla="*/ 180 h 231"/>
                <a:gd name="T104" fmla="*/ 120 w 139"/>
                <a:gd name="T105" fmla="*/ 188 h 231"/>
                <a:gd name="T106" fmla="*/ 127 w 139"/>
                <a:gd name="T107" fmla="*/ 198 h 231"/>
                <a:gd name="T108" fmla="*/ 136 w 139"/>
                <a:gd name="T109" fmla="*/ 205 h 231"/>
                <a:gd name="T110" fmla="*/ 137 w 139"/>
                <a:gd name="T111" fmla="*/ 214 h 231"/>
                <a:gd name="T112" fmla="*/ 139 w 139"/>
                <a:gd name="T113" fmla="*/ 220 h 231"/>
                <a:gd name="T114" fmla="*/ 137 w 139"/>
                <a:gd name="T115" fmla="*/ 231 h 231"/>
                <a:gd name="T116" fmla="*/ 123 w 139"/>
                <a:gd name="T117" fmla="*/ 227 h 231"/>
                <a:gd name="T118" fmla="*/ 108 w 139"/>
                <a:gd name="T119" fmla="*/ 221 h 231"/>
                <a:gd name="T120" fmla="*/ 85 w 139"/>
                <a:gd name="T121" fmla="*/ 22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" h="231">
                  <a:moveTo>
                    <a:pt x="85" y="220"/>
                  </a:moveTo>
                  <a:lnTo>
                    <a:pt x="82" y="219"/>
                  </a:lnTo>
                  <a:lnTo>
                    <a:pt x="71" y="222"/>
                  </a:lnTo>
                  <a:lnTo>
                    <a:pt x="60" y="219"/>
                  </a:lnTo>
                  <a:lnTo>
                    <a:pt x="52" y="220"/>
                  </a:lnTo>
                  <a:lnTo>
                    <a:pt x="22" y="220"/>
                  </a:lnTo>
                  <a:lnTo>
                    <a:pt x="24" y="204"/>
                  </a:lnTo>
                  <a:lnTo>
                    <a:pt x="17" y="190"/>
                  </a:lnTo>
                  <a:lnTo>
                    <a:pt x="9" y="186"/>
                  </a:lnTo>
                  <a:lnTo>
                    <a:pt x="5" y="177"/>
                  </a:lnTo>
                  <a:lnTo>
                    <a:pt x="0" y="174"/>
                  </a:lnTo>
                  <a:lnTo>
                    <a:pt x="0" y="168"/>
                  </a:lnTo>
                  <a:lnTo>
                    <a:pt x="5" y="154"/>
                  </a:lnTo>
                  <a:lnTo>
                    <a:pt x="14" y="134"/>
                  </a:lnTo>
                  <a:lnTo>
                    <a:pt x="19" y="133"/>
                  </a:lnTo>
                  <a:lnTo>
                    <a:pt x="30" y="121"/>
                  </a:lnTo>
                  <a:lnTo>
                    <a:pt x="37" y="121"/>
                  </a:lnTo>
                  <a:lnTo>
                    <a:pt x="47" y="129"/>
                  </a:lnTo>
                  <a:lnTo>
                    <a:pt x="60" y="122"/>
                  </a:lnTo>
                  <a:lnTo>
                    <a:pt x="61" y="114"/>
                  </a:lnTo>
                  <a:lnTo>
                    <a:pt x="66" y="105"/>
                  </a:lnTo>
                  <a:lnTo>
                    <a:pt x="68" y="95"/>
                  </a:lnTo>
                  <a:lnTo>
                    <a:pt x="78" y="86"/>
                  </a:lnTo>
                  <a:lnTo>
                    <a:pt x="81" y="72"/>
                  </a:lnTo>
                  <a:lnTo>
                    <a:pt x="85" y="67"/>
                  </a:lnTo>
                  <a:lnTo>
                    <a:pt x="88" y="56"/>
                  </a:lnTo>
                  <a:lnTo>
                    <a:pt x="93" y="43"/>
                  </a:lnTo>
                  <a:lnTo>
                    <a:pt x="108" y="27"/>
                  </a:lnTo>
                  <a:lnTo>
                    <a:pt x="108" y="20"/>
                  </a:lnTo>
                  <a:lnTo>
                    <a:pt x="110" y="16"/>
                  </a:lnTo>
                  <a:lnTo>
                    <a:pt x="103" y="8"/>
                  </a:lnTo>
                  <a:lnTo>
                    <a:pt x="104" y="1"/>
                  </a:lnTo>
                  <a:lnTo>
                    <a:pt x="109" y="0"/>
                  </a:lnTo>
                  <a:lnTo>
                    <a:pt x="116" y="14"/>
                  </a:lnTo>
                  <a:lnTo>
                    <a:pt x="118" y="27"/>
                  </a:lnTo>
                  <a:lnTo>
                    <a:pt x="117" y="41"/>
                  </a:lnTo>
                  <a:lnTo>
                    <a:pt x="127" y="60"/>
                  </a:lnTo>
                  <a:lnTo>
                    <a:pt x="117" y="60"/>
                  </a:lnTo>
                  <a:lnTo>
                    <a:pt x="112" y="61"/>
                  </a:lnTo>
                  <a:lnTo>
                    <a:pt x="104" y="59"/>
                  </a:lnTo>
                  <a:lnTo>
                    <a:pt x="100" y="69"/>
                  </a:lnTo>
                  <a:lnTo>
                    <a:pt x="111" y="81"/>
                  </a:lnTo>
                  <a:lnTo>
                    <a:pt x="119" y="85"/>
                  </a:lnTo>
                  <a:lnTo>
                    <a:pt x="121" y="93"/>
                  </a:lnTo>
                  <a:lnTo>
                    <a:pt x="127" y="107"/>
                  </a:lnTo>
                  <a:lnTo>
                    <a:pt x="124" y="113"/>
                  </a:lnTo>
                  <a:lnTo>
                    <a:pt x="115" y="134"/>
                  </a:lnTo>
                  <a:lnTo>
                    <a:pt x="111" y="138"/>
                  </a:lnTo>
                  <a:lnTo>
                    <a:pt x="110" y="154"/>
                  </a:lnTo>
                  <a:lnTo>
                    <a:pt x="112" y="163"/>
                  </a:lnTo>
                  <a:lnTo>
                    <a:pt x="110" y="169"/>
                  </a:lnTo>
                  <a:lnTo>
                    <a:pt x="119" y="180"/>
                  </a:lnTo>
                  <a:lnTo>
                    <a:pt x="120" y="188"/>
                  </a:lnTo>
                  <a:lnTo>
                    <a:pt x="127" y="198"/>
                  </a:lnTo>
                  <a:lnTo>
                    <a:pt x="136" y="205"/>
                  </a:lnTo>
                  <a:lnTo>
                    <a:pt x="137" y="214"/>
                  </a:lnTo>
                  <a:lnTo>
                    <a:pt x="139" y="220"/>
                  </a:lnTo>
                  <a:lnTo>
                    <a:pt x="137" y="231"/>
                  </a:lnTo>
                  <a:lnTo>
                    <a:pt x="123" y="227"/>
                  </a:lnTo>
                  <a:lnTo>
                    <a:pt x="108" y="221"/>
                  </a:lnTo>
                  <a:lnTo>
                    <a:pt x="85" y="220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35" name="Freeform 43"/>
            <p:cNvSpPr>
              <a:spLocks/>
            </p:cNvSpPr>
            <p:nvPr/>
          </p:nvSpPr>
          <p:spPr bwMode="auto">
            <a:xfrm>
              <a:off x="4537075" y="3735388"/>
              <a:ext cx="554038" cy="611188"/>
            </a:xfrm>
            <a:custGeom>
              <a:avLst/>
              <a:gdLst>
                <a:gd name="T0" fmla="*/ 342 w 349"/>
                <a:gd name="T1" fmla="*/ 61 h 385"/>
                <a:gd name="T2" fmla="*/ 343 w 349"/>
                <a:gd name="T3" fmla="*/ 71 h 385"/>
                <a:gd name="T4" fmla="*/ 329 w 349"/>
                <a:gd name="T5" fmla="*/ 87 h 385"/>
                <a:gd name="T6" fmla="*/ 324 w 349"/>
                <a:gd name="T7" fmla="*/ 114 h 385"/>
                <a:gd name="T8" fmla="*/ 320 w 349"/>
                <a:gd name="T9" fmla="*/ 137 h 385"/>
                <a:gd name="T10" fmla="*/ 314 w 349"/>
                <a:gd name="T11" fmla="*/ 155 h 385"/>
                <a:gd name="T12" fmla="*/ 310 w 349"/>
                <a:gd name="T13" fmla="*/ 168 h 385"/>
                <a:gd name="T14" fmla="*/ 315 w 349"/>
                <a:gd name="T15" fmla="*/ 203 h 385"/>
                <a:gd name="T16" fmla="*/ 316 w 349"/>
                <a:gd name="T17" fmla="*/ 233 h 385"/>
                <a:gd name="T18" fmla="*/ 330 w 349"/>
                <a:gd name="T19" fmla="*/ 256 h 385"/>
                <a:gd name="T20" fmla="*/ 332 w 349"/>
                <a:gd name="T21" fmla="*/ 281 h 385"/>
                <a:gd name="T22" fmla="*/ 303 w 349"/>
                <a:gd name="T23" fmla="*/ 287 h 385"/>
                <a:gd name="T24" fmla="*/ 301 w 349"/>
                <a:gd name="T25" fmla="*/ 309 h 385"/>
                <a:gd name="T26" fmla="*/ 295 w 349"/>
                <a:gd name="T27" fmla="*/ 354 h 385"/>
                <a:gd name="T28" fmla="*/ 312 w 349"/>
                <a:gd name="T29" fmla="*/ 366 h 385"/>
                <a:gd name="T30" fmla="*/ 318 w 349"/>
                <a:gd name="T31" fmla="*/ 385 h 385"/>
                <a:gd name="T32" fmla="*/ 297 w 349"/>
                <a:gd name="T33" fmla="*/ 373 h 385"/>
                <a:gd name="T34" fmla="*/ 276 w 349"/>
                <a:gd name="T35" fmla="*/ 362 h 385"/>
                <a:gd name="T36" fmla="*/ 261 w 349"/>
                <a:gd name="T37" fmla="*/ 357 h 385"/>
                <a:gd name="T38" fmla="*/ 241 w 349"/>
                <a:gd name="T39" fmla="*/ 345 h 385"/>
                <a:gd name="T40" fmla="*/ 221 w 349"/>
                <a:gd name="T41" fmla="*/ 344 h 385"/>
                <a:gd name="T42" fmla="*/ 214 w 349"/>
                <a:gd name="T43" fmla="*/ 336 h 385"/>
                <a:gd name="T44" fmla="*/ 194 w 349"/>
                <a:gd name="T45" fmla="*/ 338 h 385"/>
                <a:gd name="T46" fmla="*/ 181 w 349"/>
                <a:gd name="T47" fmla="*/ 340 h 385"/>
                <a:gd name="T48" fmla="*/ 177 w 349"/>
                <a:gd name="T49" fmla="*/ 307 h 385"/>
                <a:gd name="T50" fmla="*/ 178 w 349"/>
                <a:gd name="T51" fmla="*/ 282 h 385"/>
                <a:gd name="T52" fmla="*/ 175 w 349"/>
                <a:gd name="T53" fmla="*/ 261 h 385"/>
                <a:gd name="T54" fmla="*/ 154 w 349"/>
                <a:gd name="T55" fmla="*/ 253 h 385"/>
                <a:gd name="T56" fmla="*/ 144 w 349"/>
                <a:gd name="T57" fmla="*/ 257 h 385"/>
                <a:gd name="T58" fmla="*/ 128 w 349"/>
                <a:gd name="T59" fmla="*/ 270 h 385"/>
                <a:gd name="T60" fmla="*/ 115 w 349"/>
                <a:gd name="T61" fmla="*/ 273 h 385"/>
                <a:gd name="T62" fmla="*/ 97 w 349"/>
                <a:gd name="T63" fmla="*/ 277 h 385"/>
                <a:gd name="T64" fmla="*/ 85 w 349"/>
                <a:gd name="T65" fmla="*/ 260 h 385"/>
                <a:gd name="T66" fmla="*/ 76 w 349"/>
                <a:gd name="T67" fmla="*/ 232 h 385"/>
                <a:gd name="T68" fmla="*/ 15 w 349"/>
                <a:gd name="T69" fmla="*/ 234 h 385"/>
                <a:gd name="T70" fmla="*/ 2 w 349"/>
                <a:gd name="T71" fmla="*/ 236 h 385"/>
                <a:gd name="T72" fmla="*/ 5 w 349"/>
                <a:gd name="T73" fmla="*/ 228 h 385"/>
                <a:gd name="T74" fmla="*/ 8 w 349"/>
                <a:gd name="T75" fmla="*/ 213 h 385"/>
                <a:gd name="T76" fmla="*/ 20 w 349"/>
                <a:gd name="T77" fmla="*/ 211 h 385"/>
                <a:gd name="T78" fmla="*/ 36 w 349"/>
                <a:gd name="T79" fmla="*/ 203 h 385"/>
                <a:gd name="T80" fmla="*/ 44 w 349"/>
                <a:gd name="T81" fmla="*/ 213 h 385"/>
                <a:gd name="T82" fmla="*/ 66 w 349"/>
                <a:gd name="T83" fmla="*/ 190 h 385"/>
                <a:gd name="T84" fmla="*/ 70 w 349"/>
                <a:gd name="T85" fmla="*/ 166 h 385"/>
                <a:gd name="T86" fmla="*/ 86 w 349"/>
                <a:gd name="T87" fmla="*/ 135 h 385"/>
                <a:gd name="T88" fmla="*/ 101 w 349"/>
                <a:gd name="T89" fmla="*/ 118 h 385"/>
                <a:gd name="T90" fmla="*/ 104 w 349"/>
                <a:gd name="T91" fmla="*/ 103 h 385"/>
                <a:gd name="T92" fmla="*/ 105 w 349"/>
                <a:gd name="T93" fmla="*/ 73 h 385"/>
                <a:gd name="T94" fmla="*/ 114 w 349"/>
                <a:gd name="T95" fmla="*/ 49 h 385"/>
                <a:gd name="T96" fmla="*/ 117 w 349"/>
                <a:gd name="T97" fmla="*/ 22 h 385"/>
                <a:gd name="T98" fmla="*/ 134 w 349"/>
                <a:gd name="T99" fmla="*/ 5 h 385"/>
                <a:gd name="T100" fmla="*/ 161 w 349"/>
                <a:gd name="T101" fmla="*/ 20 h 385"/>
                <a:gd name="T102" fmla="*/ 188 w 349"/>
                <a:gd name="T103" fmla="*/ 26 h 385"/>
                <a:gd name="T104" fmla="*/ 196 w 349"/>
                <a:gd name="T105" fmla="*/ 11 h 385"/>
                <a:gd name="T106" fmla="*/ 224 w 349"/>
                <a:gd name="T107" fmla="*/ 3 h 385"/>
                <a:gd name="T108" fmla="*/ 238 w 349"/>
                <a:gd name="T109" fmla="*/ 7 h 385"/>
                <a:gd name="T110" fmla="*/ 247 w 349"/>
                <a:gd name="T111" fmla="*/ 0 h 385"/>
                <a:gd name="T112" fmla="*/ 273 w 349"/>
                <a:gd name="T113" fmla="*/ 3 h 385"/>
                <a:gd name="T114" fmla="*/ 290 w 349"/>
                <a:gd name="T115" fmla="*/ 18 h 385"/>
                <a:gd name="T116" fmla="*/ 303 w 349"/>
                <a:gd name="T117" fmla="*/ 17 h 385"/>
                <a:gd name="T118" fmla="*/ 322 w 349"/>
                <a:gd name="T119" fmla="*/ 14 h 385"/>
                <a:gd name="T120" fmla="*/ 343 w 349"/>
                <a:gd name="T121" fmla="*/ 37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9" h="385">
                  <a:moveTo>
                    <a:pt x="343" y="37"/>
                  </a:moveTo>
                  <a:lnTo>
                    <a:pt x="342" y="61"/>
                  </a:lnTo>
                  <a:lnTo>
                    <a:pt x="349" y="64"/>
                  </a:lnTo>
                  <a:lnTo>
                    <a:pt x="343" y="71"/>
                  </a:lnTo>
                  <a:lnTo>
                    <a:pt x="336" y="77"/>
                  </a:lnTo>
                  <a:lnTo>
                    <a:pt x="329" y="87"/>
                  </a:lnTo>
                  <a:lnTo>
                    <a:pt x="325" y="97"/>
                  </a:lnTo>
                  <a:lnTo>
                    <a:pt x="324" y="114"/>
                  </a:lnTo>
                  <a:lnTo>
                    <a:pt x="320" y="122"/>
                  </a:lnTo>
                  <a:lnTo>
                    <a:pt x="320" y="137"/>
                  </a:lnTo>
                  <a:lnTo>
                    <a:pt x="314" y="143"/>
                  </a:lnTo>
                  <a:lnTo>
                    <a:pt x="314" y="155"/>
                  </a:lnTo>
                  <a:lnTo>
                    <a:pt x="311" y="157"/>
                  </a:lnTo>
                  <a:lnTo>
                    <a:pt x="310" y="168"/>
                  </a:lnTo>
                  <a:lnTo>
                    <a:pt x="314" y="178"/>
                  </a:lnTo>
                  <a:lnTo>
                    <a:pt x="315" y="203"/>
                  </a:lnTo>
                  <a:lnTo>
                    <a:pt x="318" y="222"/>
                  </a:lnTo>
                  <a:lnTo>
                    <a:pt x="316" y="233"/>
                  </a:lnTo>
                  <a:lnTo>
                    <a:pt x="320" y="245"/>
                  </a:lnTo>
                  <a:lnTo>
                    <a:pt x="330" y="256"/>
                  </a:lnTo>
                  <a:lnTo>
                    <a:pt x="340" y="283"/>
                  </a:lnTo>
                  <a:lnTo>
                    <a:pt x="332" y="281"/>
                  </a:lnTo>
                  <a:lnTo>
                    <a:pt x="308" y="284"/>
                  </a:lnTo>
                  <a:lnTo>
                    <a:pt x="303" y="287"/>
                  </a:lnTo>
                  <a:lnTo>
                    <a:pt x="297" y="300"/>
                  </a:lnTo>
                  <a:lnTo>
                    <a:pt x="301" y="309"/>
                  </a:lnTo>
                  <a:lnTo>
                    <a:pt x="297" y="334"/>
                  </a:lnTo>
                  <a:lnTo>
                    <a:pt x="295" y="354"/>
                  </a:lnTo>
                  <a:lnTo>
                    <a:pt x="300" y="358"/>
                  </a:lnTo>
                  <a:lnTo>
                    <a:pt x="312" y="366"/>
                  </a:lnTo>
                  <a:lnTo>
                    <a:pt x="317" y="363"/>
                  </a:lnTo>
                  <a:lnTo>
                    <a:pt x="318" y="385"/>
                  </a:lnTo>
                  <a:lnTo>
                    <a:pt x="304" y="385"/>
                  </a:lnTo>
                  <a:lnTo>
                    <a:pt x="297" y="373"/>
                  </a:lnTo>
                  <a:lnTo>
                    <a:pt x="290" y="364"/>
                  </a:lnTo>
                  <a:lnTo>
                    <a:pt x="276" y="362"/>
                  </a:lnTo>
                  <a:lnTo>
                    <a:pt x="273" y="351"/>
                  </a:lnTo>
                  <a:lnTo>
                    <a:pt x="261" y="357"/>
                  </a:lnTo>
                  <a:lnTo>
                    <a:pt x="247" y="354"/>
                  </a:lnTo>
                  <a:lnTo>
                    <a:pt x="241" y="345"/>
                  </a:lnTo>
                  <a:lnTo>
                    <a:pt x="229" y="343"/>
                  </a:lnTo>
                  <a:lnTo>
                    <a:pt x="221" y="344"/>
                  </a:lnTo>
                  <a:lnTo>
                    <a:pt x="220" y="337"/>
                  </a:lnTo>
                  <a:lnTo>
                    <a:pt x="214" y="336"/>
                  </a:lnTo>
                  <a:lnTo>
                    <a:pt x="205" y="335"/>
                  </a:lnTo>
                  <a:lnTo>
                    <a:pt x="194" y="338"/>
                  </a:lnTo>
                  <a:lnTo>
                    <a:pt x="186" y="338"/>
                  </a:lnTo>
                  <a:lnTo>
                    <a:pt x="181" y="340"/>
                  </a:lnTo>
                  <a:lnTo>
                    <a:pt x="183" y="315"/>
                  </a:lnTo>
                  <a:lnTo>
                    <a:pt x="177" y="307"/>
                  </a:lnTo>
                  <a:lnTo>
                    <a:pt x="176" y="294"/>
                  </a:lnTo>
                  <a:lnTo>
                    <a:pt x="178" y="282"/>
                  </a:lnTo>
                  <a:lnTo>
                    <a:pt x="175" y="274"/>
                  </a:lnTo>
                  <a:lnTo>
                    <a:pt x="175" y="261"/>
                  </a:lnTo>
                  <a:lnTo>
                    <a:pt x="153" y="261"/>
                  </a:lnTo>
                  <a:lnTo>
                    <a:pt x="154" y="253"/>
                  </a:lnTo>
                  <a:lnTo>
                    <a:pt x="145" y="254"/>
                  </a:lnTo>
                  <a:lnTo>
                    <a:pt x="144" y="257"/>
                  </a:lnTo>
                  <a:lnTo>
                    <a:pt x="132" y="258"/>
                  </a:lnTo>
                  <a:lnTo>
                    <a:pt x="128" y="270"/>
                  </a:lnTo>
                  <a:lnTo>
                    <a:pt x="125" y="275"/>
                  </a:lnTo>
                  <a:lnTo>
                    <a:pt x="115" y="273"/>
                  </a:lnTo>
                  <a:lnTo>
                    <a:pt x="109" y="275"/>
                  </a:lnTo>
                  <a:lnTo>
                    <a:pt x="97" y="277"/>
                  </a:lnTo>
                  <a:lnTo>
                    <a:pt x="90" y="266"/>
                  </a:lnTo>
                  <a:lnTo>
                    <a:pt x="85" y="260"/>
                  </a:lnTo>
                  <a:lnTo>
                    <a:pt x="80" y="247"/>
                  </a:lnTo>
                  <a:lnTo>
                    <a:pt x="76" y="232"/>
                  </a:lnTo>
                  <a:lnTo>
                    <a:pt x="22" y="231"/>
                  </a:lnTo>
                  <a:lnTo>
                    <a:pt x="15" y="234"/>
                  </a:lnTo>
                  <a:lnTo>
                    <a:pt x="10" y="233"/>
                  </a:lnTo>
                  <a:lnTo>
                    <a:pt x="2" y="236"/>
                  </a:lnTo>
                  <a:lnTo>
                    <a:pt x="0" y="230"/>
                  </a:lnTo>
                  <a:lnTo>
                    <a:pt x="5" y="228"/>
                  </a:lnTo>
                  <a:lnTo>
                    <a:pt x="5" y="218"/>
                  </a:lnTo>
                  <a:lnTo>
                    <a:pt x="8" y="213"/>
                  </a:lnTo>
                  <a:lnTo>
                    <a:pt x="15" y="209"/>
                  </a:lnTo>
                  <a:lnTo>
                    <a:pt x="20" y="211"/>
                  </a:lnTo>
                  <a:lnTo>
                    <a:pt x="26" y="203"/>
                  </a:lnTo>
                  <a:lnTo>
                    <a:pt x="36" y="203"/>
                  </a:lnTo>
                  <a:lnTo>
                    <a:pt x="37" y="209"/>
                  </a:lnTo>
                  <a:lnTo>
                    <a:pt x="44" y="213"/>
                  </a:lnTo>
                  <a:lnTo>
                    <a:pt x="55" y="200"/>
                  </a:lnTo>
                  <a:lnTo>
                    <a:pt x="66" y="190"/>
                  </a:lnTo>
                  <a:lnTo>
                    <a:pt x="70" y="183"/>
                  </a:lnTo>
                  <a:lnTo>
                    <a:pt x="70" y="166"/>
                  </a:lnTo>
                  <a:lnTo>
                    <a:pt x="78" y="146"/>
                  </a:lnTo>
                  <a:lnTo>
                    <a:pt x="86" y="135"/>
                  </a:lnTo>
                  <a:lnTo>
                    <a:pt x="98" y="125"/>
                  </a:lnTo>
                  <a:lnTo>
                    <a:pt x="101" y="118"/>
                  </a:lnTo>
                  <a:lnTo>
                    <a:pt x="101" y="111"/>
                  </a:lnTo>
                  <a:lnTo>
                    <a:pt x="104" y="103"/>
                  </a:lnTo>
                  <a:lnTo>
                    <a:pt x="103" y="92"/>
                  </a:lnTo>
                  <a:lnTo>
                    <a:pt x="105" y="73"/>
                  </a:lnTo>
                  <a:lnTo>
                    <a:pt x="109" y="60"/>
                  </a:lnTo>
                  <a:lnTo>
                    <a:pt x="114" y="49"/>
                  </a:lnTo>
                  <a:lnTo>
                    <a:pt x="115" y="37"/>
                  </a:lnTo>
                  <a:lnTo>
                    <a:pt x="117" y="22"/>
                  </a:lnTo>
                  <a:lnTo>
                    <a:pt x="124" y="11"/>
                  </a:lnTo>
                  <a:lnTo>
                    <a:pt x="134" y="5"/>
                  </a:lnTo>
                  <a:lnTo>
                    <a:pt x="149" y="12"/>
                  </a:lnTo>
                  <a:lnTo>
                    <a:pt x="161" y="20"/>
                  </a:lnTo>
                  <a:lnTo>
                    <a:pt x="174" y="22"/>
                  </a:lnTo>
                  <a:lnTo>
                    <a:pt x="188" y="26"/>
                  </a:lnTo>
                  <a:lnTo>
                    <a:pt x="193" y="13"/>
                  </a:lnTo>
                  <a:lnTo>
                    <a:pt x="196" y="11"/>
                  </a:lnTo>
                  <a:lnTo>
                    <a:pt x="204" y="14"/>
                  </a:lnTo>
                  <a:lnTo>
                    <a:pt x="224" y="3"/>
                  </a:lnTo>
                  <a:lnTo>
                    <a:pt x="232" y="8"/>
                  </a:lnTo>
                  <a:lnTo>
                    <a:pt x="238" y="7"/>
                  </a:lnTo>
                  <a:lnTo>
                    <a:pt x="240" y="2"/>
                  </a:lnTo>
                  <a:lnTo>
                    <a:pt x="247" y="0"/>
                  </a:lnTo>
                  <a:lnTo>
                    <a:pt x="261" y="2"/>
                  </a:lnTo>
                  <a:lnTo>
                    <a:pt x="273" y="3"/>
                  </a:lnTo>
                  <a:lnTo>
                    <a:pt x="279" y="1"/>
                  </a:lnTo>
                  <a:lnTo>
                    <a:pt x="290" y="18"/>
                  </a:lnTo>
                  <a:lnTo>
                    <a:pt x="298" y="20"/>
                  </a:lnTo>
                  <a:lnTo>
                    <a:pt x="303" y="17"/>
                  </a:lnTo>
                  <a:lnTo>
                    <a:pt x="312" y="18"/>
                  </a:lnTo>
                  <a:lnTo>
                    <a:pt x="322" y="14"/>
                  </a:lnTo>
                  <a:lnTo>
                    <a:pt x="326" y="23"/>
                  </a:lnTo>
                  <a:lnTo>
                    <a:pt x="343" y="37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36" name="Freeform 44"/>
            <p:cNvSpPr>
              <a:spLocks/>
            </p:cNvSpPr>
            <p:nvPr/>
          </p:nvSpPr>
          <p:spPr bwMode="auto">
            <a:xfrm>
              <a:off x="4505325" y="3786188"/>
              <a:ext cx="214313" cy="288925"/>
            </a:xfrm>
            <a:custGeom>
              <a:avLst/>
              <a:gdLst>
                <a:gd name="T0" fmla="*/ 35 w 135"/>
                <a:gd name="T1" fmla="*/ 177 h 182"/>
                <a:gd name="T2" fmla="*/ 28 w 135"/>
                <a:gd name="T3" fmla="*/ 170 h 182"/>
                <a:gd name="T4" fmla="*/ 22 w 135"/>
                <a:gd name="T5" fmla="*/ 173 h 182"/>
                <a:gd name="T6" fmla="*/ 15 w 135"/>
                <a:gd name="T7" fmla="*/ 182 h 182"/>
                <a:gd name="T8" fmla="*/ 0 w 135"/>
                <a:gd name="T9" fmla="*/ 160 h 182"/>
                <a:gd name="T10" fmla="*/ 14 w 135"/>
                <a:gd name="T11" fmla="*/ 149 h 182"/>
                <a:gd name="T12" fmla="*/ 7 w 135"/>
                <a:gd name="T13" fmla="*/ 135 h 182"/>
                <a:gd name="T14" fmla="*/ 14 w 135"/>
                <a:gd name="T15" fmla="*/ 130 h 182"/>
                <a:gd name="T16" fmla="*/ 26 w 135"/>
                <a:gd name="T17" fmla="*/ 127 h 182"/>
                <a:gd name="T18" fmla="*/ 27 w 135"/>
                <a:gd name="T19" fmla="*/ 118 h 182"/>
                <a:gd name="T20" fmla="*/ 37 w 135"/>
                <a:gd name="T21" fmla="*/ 128 h 182"/>
                <a:gd name="T22" fmla="*/ 53 w 135"/>
                <a:gd name="T23" fmla="*/ 129 h 182"/>
                <a:gd name="T24" fmla="*/ 59 w 135"/>
                <a:gd name="T25" fmla="*/ 119 h 182"/>
                <a:gd name="T26" fmla="*/ 61 w 135"/>
                <a:gd name="T27" fmla="*/ 105 h 182"/>
                <a:gd name="T28" fmla="*/ 60 w 135"/>
                <a:gd name="T29" fmla="*/ 89 h 182"/>
                <a:gd name="T30" fmla="*/ 51 w 135"/>
                <a:gd name="T31" fmla="*/ 77 h 182"/>
                <a:gd name="T32" fmla="*/ 59 w 135"/>
                <a:gd name="T33" fmla="*/ 53 h 182"/>
                <a:gd name="T34" fmla="*/ 54 w 135"/>
                <a:gd name="T35" fmla="*/ 48 h 182"/>
                <a:gd name="T36" fmla="*/ 40 w 135"/>
                <a:gd name="T37" fmla="*/ 50 h 182"/>
                <a:gd name="T38" fmla="*/ 35 w 135"/>
                <a:gd name="T39" fmla="*/ 39 h 182"/>
                <a:gd name="T40" fmla="*/ 37 w 135"/>
                <a:gd name="T41" fmla="*/ 30 h 182"/>
                <a:gd name="T42" fmla="*/ 60 w 135"/>
                <a:gd name="T43" fmla="*/ 31 h 182"/>
                <a:gd name="T44" fmla="*/ 75 w 135"/>
                <a:gd name="T45" fmla="*/ 37 h 182"/>
                <a:gd name="T46" fmla="*/ 89 w 135"/>
                <a:gd name="T47" fmla="*/ 41 h 182"/>
                <a:gd name="T48" fmla="*/ 91 w 135"/>
                <a:gd name="T49" fmla="*/ 30 h 182"/>
                <a:gd name="T50" fmla="*/ 100 w 135"/>
                <a:gd name="T51" fmla="*/ 11 h 182"/>
                <a:gd name="T52" fmla="*/ 111 w 135"/>
                <a:gd name="T53" fmla="*/ 0 h 182"/>
                <a:gd name="T54" fmla="*/ 123 w 135"/>
                <a:gd name="T55" fmla="*/ 3 h 182"/>
                <a:gd name="T56" fmla="*/ 135 w 135"/>
                <a:gd name="T57" fmla="*/ 5 h 182"/>
                <a:gd name="T58" fmla="*/ 134 w 135"/>
                <a:gd name="T59" fmla="*/ 17 h 182"/>
                <a:gd name="T60" fmla="*/ 129 w 135"/>
                <a:gd name="T61" fmla="*/ 28 h 182"/>
                <a:gd name="T62" fmla="*/ 125 w 135"/>
                <a:gd name="T63" fmla="*/ 41 h 182"/>
                <a:gd name="T64" fmla="*/ 123 w 135"/>
                <a:gd name="T65" fmla="*/ 60 h 182"/>
                <a:gd name="T66" fmla="*/ 124 w 135"/>
                <a:gd name="T67" fmla="*/ 71 h 182"/>
                <a:gd name="T68" fmla="*/ 121 w 135"/>
                <a:gd name="T69" fmla="*/ 79 h 182"/>
                <a:gd name="T70" fmla="*/ 121 w 135"/>
                <a:gd name="T71" fmla="*/ 86 h 182"/>
                <a:gd name="T72" fmla="*/ 118 w 135"/>
                <a:gd name="T73" fmla="*/ 93 h 182"/>
                <a:gd name="T74" fmla="*/ 106 w 135"/>
                <a:gd name="T75" fmla="*/ 103 h 182"/>
                <a:gd name="T76" fmla="*/ 98 w 135"/>
                <a:gd name="T77" fmla="*/ 114 h 182"/>
                <a:gd name="T78" fmla="*/ 90 w 135"/>
                <a:gd name="T79" fmla="*/ 134 h 182"/>
                <a:gd name="T80" fmla="*/ 90 w 135"/>
                <a:gd name="T81" fmla="*/ 151 h 182"/>
                <a:gd name="T82" fmla="*/ 86 w 135"/>
                <a:gd name="T83" fmla="*/ 158 h 182"/>
                <a:gd name="T84" fmla="*/ 75 w 135"/>
                <a:gd name="T85" fmla="*/ 168 h 182"/>
                <a:gd name="T86" fmla="*/ 64 w 135"/>
                <a:gd name="T87" fmla="*/ 181 h 182"/>
                <a:gd name="T88" fmla="*/ 57 w 135"/>
                <a:gd name="T89" fmla="*/ 177 h 182"/>
                <a:gd name="T90" fmla="*/ 56 w 135"/>
                <a:gd name="T91" fmla="*/ 171 h 182"/>
                <a:gd name="T92" fmla="*/ 46 w 135"/>
                <a:gd name="T93" fmla="*/ 171 h 182"/>
                <a:gd name="T94" fmla="*/ 40 w 135"/>
                <a:gd name="T95" fmla="*/ 179 h 182"/>
                <a:gd name="T96" fmla="*/ 35 w 135"/>
                <a:gd name="T97" fmla="*/ 17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5" h="182">
                  <a:moveTo>
                    <a:pt x="35" y="177"/>
                  </a:moveTo>
                  <a:lnTo>
                    <a:pt x="28" y="170"/>
                  </a:lnTo>
                  <a:lnTo>
                    <a:pt x="22" y="173"/>
                  </a:lnTo>
                  <a:lnTo>
                    <a:pt x="15" y="182"/>
                  </a:lnTo>
                  <a:lnTo>
                    <a:pt x="0" y="160"/>
                  </a:lnTo>
                  <a:lnTo>
                    <a:pt x="14" y="149"/>
                  </a:lnTo>
                  <a:lnTo>
                    <a:pt x="7" y="135"/>
                  </a:lnTo>
                  <a:lnTo>
                    <a:pt x="14" y="130"/>
                  </a:lnTo>
                  <a:lnTo>
                    <a:pt x="26" y="127"/>
                  </a:lnTo>
                  <a:lnTo>
                    <a:pt x="27" y="118"/>
                  </a:lnTo>
                  <a:lnTo>
                    <a:pt x="37" y="128"/>
                  </a:lnTo>
                  <a:lnTo>
                    <a:pt x="53" y="129"/>
                  </a:lnTo>
                  <a:lnTo>
                    <a:pt x="59" y="119"/>
                  </a:lnTo>
                  <a:lnTo>
                    <a:pt x="61" y="105"/>
                  </a:lnTo>
                  <a:lnTo>
                    <a:pt x="60" y="89"/>
                  </a:lnTo>
                  <a:lnTo>
                    <a:pt x="51" y="77"/>
                  </a:lnTo>
                  <a:lnTo>
                    <a:pt x="59" y="53"/>
                  </a:lnTo>
                  <a:lnTo>
                    <a:pt x="54" y="48"/>
                  </a:lnTo>
                  <a:lnTo>
                    <a:pt x="40" y="50"/>
                  </a:lnTo>
                  <a:lnTo>
                    <a:pt x="35" y="39"/>
                  </a:lnTo>
                  <a:lnTo>
                    <a:pt x="37" y="30"/>
                  </a:lnTo>
                  <a:lnTo>
                    <a:pt x="60" y="31"/>
                  </a:lnTo>
                  <a:lnTo>
                    <a:pt x="75" y="37"/>
                  </a:lnTo>
                  <a:lnTo>
                    <a:pt x="89" y="41"/>
                  </a:lnTo>
                  <a:lnTo>
                    <a:pt x="91" y="30"/>
                  </a:lnTo>
                  <a:lnTo>
                    <a:pt x="100" y="11"/>
                  </a:lnTo>
                  <a:lnTo>
                    <a:pt x="111" y="0"/>
                  </a:lnTo>
                  <a:lnTo>
                    <a:pt x="123" y="3"/>
                  </a:lnTo>
                  <a:lnTo>
                    <a:pt x="135" y="5"/>
                  </a:lnTo>
                  <a:lnTo>
                    <a:pt x="134" y="17"/>
                  </a:lnTo>
                  <a:lnTo>
                    <a:pt x="129" y="28"/>
                  </a:lnTo>
                  <a:lnTo>
                    <a:pt x="125" y="41"/>
                  </a:lnTo>
                  <a:lnTo>
                    <a:pt x="123" y="60"/>
                  </a:lnTo>
                  <a:lnTo>
                    <a:pt x="124" y="71"/>
                  </a:lnTo>
                  <a:lnTo>
                    <a:pt x="121" y="79"/>
                  </a:lnTo>
                  <a:lnTo>
                    <a:pt x="121" y="86"/>
                  </a:lnTo>
                  <a:lnTo>
                    <a:pt x="118" y="93"/>
                  </a:lnTo>
                  <a:lnTo>
                    <a:pt x="106" y="103"/>
                  </a:lnTo>
                  <a:lnTo>
                    <a:pt x="98" y="114"/>
                  </a:lnTo>
                  <a:lnTo>
                    <a:pt x="90" y="134"/>
                  </a:lnTo>
                  <a:lnTo>
                    <a:pt x="90" y="151"/>
                  </a:lnTo>
                  <a:lnTo>
                    <a:pt x="86" y="158"/>
                  </a:lnTo>
                  <a:lnTo>
                    <a:pt x="75" y="168"/>
                  </a:lnTo>
                  <a:lnTo>
                    <a:pt x="64" y="181"/>
                  </a:lnTo>
                  <a:lnTo>
                    <a:pt x="57" y="177"/>
                  </a:lnTo>
                  <a:lnTo>
                    <a:pt x="56" y="171"/>
                  </a:lnTo>
                  <a:lnTo>
                    <a:pt x="46" y="171"/>
                  </a:lnTo>
                  <a:lnTo>
                    <a:pt x="40" y="179"/>
                  </a:lnTo>
                  <a:lnTo>
                    <a:pt x="35" y="177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37" name="Freeform 52"/>
            <p:cNvSpPr>
              <a:spLocks/>
            </p:cNvSpPr>
            <p:nvPr/>
          </p:nvSpPr>
          <p:spPr bwMode="auto">
            <a:xfrm>
              <a:off x="5389562" y="3490912"/>
              <a:ext cx="47625" cy="57150"/>
            </a:xfrm>
            <a:custGeom>
              <a:avLst/>
              <a:gdLst>
                <a:gd name="T0" fmla="*/ 25 w 30"/>
                <a:gd name="T1" fmla="*/ 0 h 36"/>
                <a:gd name="T2" fmla="*/ 30 w 30"/>
                <a:gd name="T3" fmla="*/ 6 h 36"/>
                <a:gd name="T4" fmla="*/ 30 w 30"/>
                <a:gd name="T5" fmla="*/ 15 h 36"/>
                <a:gd name="T6" fmla="*/ 20 w 30"/>
                <a:gd name="T7" fmla="*/ 20 h 36"/>
                <a:gd name="T8" fmla="*/ 28 w 30"/>
                <a:gd name="T9" fmla="*/ 25 h 36"/>
                <a:gd name="T10" fmla="*/ 21 w 30"/>
                <a:gd name="T11" fmla="*/ 36 h 36"/>
                <a:gd name="T12" fmla="*/ 17 w 30"/>
                <a:gd name="T13" fmla="*/ 33 h 36"/>
                <a:gd name="T14" fmla="*/ 13 w 30"/>
                <a:gd name="T15" fmla="*/ 34 h 36"/>
                <a:gd name="T16" fmla="*/ 3 w 30"/>
                <a:gd name="T17" fmla="*/ 34 h 36"/>
                <a:gd name="T18" fmla="*/ 2 w 30"/>
                <a:gd name="T19" fmla="*/ 28 h 36"/>
                <a:gd name="T20" fmla="*/ 0 w 30"/>
                <a:gd name="T21" fmla="*/ 22 h 36"/>
                <a:gd name="T22" fmla="*/ 6 w 30"/>
                <a:gd name="T23" fmla="*/ 12 h 36"/>
                <a:gd name="T24" fmla="*/ 12 w 30"/>
                <a:gd name="T25" fmla="*/ 3 h 36"/>
                <a:gd name="T26" fmla="*/ 20 w 30"/>
                <a:gd name="T27" fmla="*/ 5 h 36"/>
                <a:gd name="T28" fmla="*/ 25 w 30"/>
                <a:gd name="T2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36">
                  <a:moveTo>
                    <a:pt x="25" y="0"/>
                  </a:moveTo>
                  <a:lnTo>
                    <a:pt x="30" y="6"/>
                  </a:lnTo>
                  <a:lnTo>
                    <a:pt x="30" y="15"/>
                  </a:lnTo>
                  <a:lnTo>
                    <a:pt x="20" y="20"/>
                  </a:lnTo>
                  <a:lnTo>
                    <a:pt x="28" y="25"/>
                  </a:lnTo>
                  <a:lnTo>
                    <a:pt x="21" y="36"/>
                  </a:lnTo>
                  <a:lnTo>
                    <a:pt x="17" y="33"/>
                  </a:lnTo>
                  <a:lnTo>
                    <a:pt x="13" y="34"/>
                  </a:lnTo>
                  <a:lnTo>
                    <a:pt x="3" y="34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6" y="12"/>
                  </a:lnTo>
                  <a:lnTo>
                    <a:pt x="12" y="3"/>
                  </a:lnTo>
                  <a:lnTo>
                    <a:pt x="20" y="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38" name="Freeform 56"/>
            <p:cNvSpPr>
              <a:spLocks/>
            </p:cNvSpPr>
            <p:nvPr/>
          </p:nvSpPr>
          <p:spPr bwMode="auto">
            <a:xfrm>
              <a:off x="3937000" y="2686050"/>
              <a:ext cx="585788" cy="595313"/>
            </a:xfrm>
            <a:custGeom>
              <a:avLst/>
              <a:gdLst>
                <a:gd name="T0" fmla="*/ 369 w 369"/>
                <a:gd name="T1" fmla="*/ 283 h 375"/>
                <a:gd name="T2" fmla="*/ 309 w 369"/>
                <a:gd name="T3" fmla="*/ 322 h 375"/>
                <a:gd name="T4" fmla="*/ 257 w 369"/>
                <a:gd name="T5" fmla="*/ 363 h 375"/>
                <a:gd name="T6" fmla="*/ 231 w 369"/>
                <a:gd name="T7" fmla="*/ 372 h 375"/>
                <a:gd name="T8" fmla="*/ 211 w 369"/>
                <a:gd name="T9" fmla="*/ 375 h 375"/>
                <a:gd name="T10" fmla="*/ 211 w 369"/>
                <a:gd name="T11" fmla="*/ 361 h 375"/>
                <a:gd name="T12" fmla="*/ 203 w 369"/>
                <a:gd name="T13" fmla="*/ 358 h 375"/>
                <a:gd name="T14" fmla="*/ 191 w 369"/>
                <a:gd name="T15" fmla="*/ 352 h 375"/>
                <a:gd name="T16" fmla="*/ 187 w 369"/>
                <a:gd name="T17" fmla="*/ 342 h 375"/>
                <a:gd name="T18" fmla="*/ 126 w 369"/>
                <a:gd name="T19" fmla="*/ 297 h 375"/>
                <a:gd name="T20" fmla="*/ 66 w 369"/>
                <a:gd name="T21" fmla="*/ 252 h 375"/>
                <a:gd name="T22" fmla="*/ 0 w 369"/>
                <a:gd name="T23" fmla="*/ 201 h 375"/>
                <a:gd name="T24" fmla="*/ 1 w 369"/>
                <a:gd name="T25" fmla="*/ 197 h 375"/>
                <a:gd name="T26" fmla="*/ 1 w 369"/>
                <a:gd name="T27" fmla="*/ 196 h 375"/>
                <a:gd name="T28" fmla="*/ 1 w 369"/>
                <a:gd name="T29" fmla="*/ 171 h 375"/>
                <a:gd name="T30" fmla="*/ 30 w 369"/>
                <a:gd name="T31" fmla="*/ 156 h 375"/>
                <a:gd name="T32" fmla="*/ 48 w 369"/>
                <a:gd name="T33" fmla="*/ 153 h 375"/>
                <a:gd name="T34" fmla="*/ 62 w 369"/>
                <a:gd name="T35" fmla="*/ 147 h 375"/>
                <a:gd name="T36" fmla="*/ 69 w 369"/>
                <a:gd name="T37" fmla="*/ 137 h 375"/>
                <a:gd name="T38" fmla="*/ 90 w 369"/>
                <a:gd name="T39" fmla="*/ 129 h 375"/>
                <a:gd name="T40" fmla="*/ 91 w 369"/>
                <a:gd name="T41" fmla="*/ 113 h 375"/>
                <a:gd name="T42" fmla="*/ 101 w 369"/>
                <a:gd name="T43" fmla="*/ 112 h 375"/>
                <a:gd name="T44" fmla="*/ 109 w 369"/>
                <a:gd name="T45" fmla="*/ 104 h 375"/>
                <a:gd name="T46" fmla="*/ 132 w 369"/>
                <a:gd name="T47" fmla="*/ 100 h 375"/>
                <a:gd name="T48" fmla="*/ 135 w 369"/>
                <a:gd name="T49" fmla="*/ 92 h 375"/>
                <a:gd name="T50" fmla="*/ 130 w 369"/>
                <a:gd name="T51" fmla="*/ 88 h 375"/>
                <a:gd name="T52" fmla="*/ 124 w 369"/>
                <a:gd name="T53" fmla="*/ 66 h 375"/>
                <a:gd name="T54" fmla="*/ 123 w 369"/>
                <a:gd name="T55" fmla="*/ 53 h 375"/>
                <a:gd name="T56" fmla="*/ 117 w 369"/>
                <a:gd name="T57" fmla="*/ 40 h 375"/>
                <a:gd name="T58" fmla="*/ 134 w 369"/>
                <a:gd name="T59" fmla="*/ 29 h 375"/>
                <a:gd name="T60" fmla="*/ 152 w 369"/>
                <a:gd name="T61" fmla="*/ 25 h 375"/>
                <a:gd name="T62" fmla="*/ 163 w 369"/>
                <a:gd name="T63" fmla="*/ 17 h 375"/>
                <a:gd name="T64" fmla="*/ 179 w 369"/>
                <a:gd name="T65" fmla="*/ 11 h 375"/>
                <a:gd name="T66" fmla="*/ 209 w 369"/>
                <a:gd name="T67" fmla="*/ 7 h 375"/>
                <a:gd name="T68" fmla="*/ 237 w 369"/>
                <a:gd name="T69" fmla="*/ 5 h 375"/>
                <a:gd name="T70" fmla="*/ 246 w 369"/>
                <a:gd name="T71" fmla="*/ 8 h 375"/>
                <a:gd name="T72" fmla="*/ 262 w 369"/>
                <a:gd name="T73" fmla="*/ 0 h 375"/>
                <a:gd name="T74" fmla="*/ 280 w 369"/>
                <a:gd name="T75" fmla="*/ 0 h 375"/>
                <a:gd name="T76" fmla="*/ 287 w 369"/>
                <a:gd name="T77" fmla="*/ 5 h 375"/>
                <a:gd name="T78" fmla="*/ 299 w 369"/>
                <a:gd name="T79" fmla="*/ 3 h 375"/>
                <a:gd name="T80" fmla="*/ 296 w 369"/>
                <a:gd name="T81" fmla="*/ 14 h 375"/>
                <a:gd name="T82" fmla="*/ 299 w 369"/>
                <a:gd name="T83" fmla="*/ 34 h 375"/>
                <a:gd name="T84" fmla="*/ 295 w 369"/>
                <a:gd name="T85" fmla="*/ 51 h 375"/>
                <a:gd name="T86" fmla="*/ 285 w 369"/>
                <a:gd name="T87" fmla="*/ 62 h 375"/>
                <a:gd name="T88" fmla="*/ 287 w 369"/>
                <a:gd name="T89" fmla="*/ 78 h 375"/>
                <a:gd name="T90" fmla="*/ 302 w 369"/>
                <a:gd name="T91" fmla="*/ 90 h 375"/>
                <a:gd name="T92" fmla="*/ 302 w 369"/>
                <a:gd name="T93" fmla="*/ 95 h 375"/>
                <a:gd name="T94" fmla="*/ 313 w 369"/>
                <a:gd name="T95" fmla="*/ 104 h 375"/>
                <a:gd name="T96" fmla="*/ 321 w 369"/>
                <a:gd name="T97" fmla="*/ 141 h 375"/>
                <a:gd name="T98" fmla="*/ 327 w 369"/>
                <a:gd name="T99" fmla="*/ 159 h 375"/>
                <a:gd name="T100" fmla="*/ 329 w 369"/>
                <a:gd name="T101" fmla="*/ 169 h 375"/>
                <a:gd name="T102" fmla="*/ 326 w 369"/>
                <a:gd name="T103" fmla="*/ 186 h 375"/>
                <a:gd name="T104" fmla="*/ 327 w 369"/>
                <a:gd name="T105" fmla="*/ 195 h 375"/>
                <a:gd name="T106" fmla="*/ 325 w 369"/>
                <a:gd name="T107" fmla="*/ 207 h 375"/>
                <a:gd name="T108" fmla="*/ 327 w 369"/>
                <a:gd name="T109" fmla="*/ 220 h 375"/>
                <a:gd name="T110" fmla="*/ 320 w 369"/>
                <a:gd name="T111" fmla="*/ 228 h 375"/>
                <a:gd name="T112" fmla="*/ 331 w 369"/>
                <a:gd name="T113" fmla="*/ 244 h 375"/>
                <a:gd name="T114" fmla="*/ 332 w 369"/>
                <a:gd name="T115" fmla="*/ 252 h 375"/>
                <a:gd name="T116" fmla="*/ 339 w 369"/>
                <a:gd name="T117" fmla="*/ 264 h 375"/>
                <a:gd name="T118" fmla="*/ 347 w 369"/>
                <a:gd name="T119" fmla="*/ 260 h 375"/>
                <a:gd name="T120" fmla="*/ 361 w 369"/>
                <a:gd name="T121" fmla="*/ 270 h 375"/>
                <a:gd name="T122" fmla="*/ 369 w 369"/>
                <a:gd name="T123" fmla="*/ 283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9" h="375">
                  <a:moveTo>
                    <a:pt x="369" y="283"/>
                  </a:moveTo>
                  <a:lnTo>
                    <a:pt x="309" y="322"/>
                  </a:lnTo>
                  <a:lnTo>
                    <a:pt x="257" y="363"/>
                  </a:lnTo>
                  <a:lnTo>
                    <a:pt x="231" y="372"/>
                  </a:lnTo>
                  <a:lnTo>
                    <a:pt x="211" y="375"/>
                  </a:lnTo>
                  <a:lnTo>
                    <a:pt x="211" y="361"/>
                  </a:lnTo>
                  <a:lnTo>
                    <a:pt x="203" y="358"/>
                  </a:lnTo>
                  <a:lnTo>
                    <a:pt x="191" y="352"/>
                  </a:lnTo>
                  <a:lnTo>
                    <a:pt x="187" y="342"/>
                  </a:lnTo>
                  <a:lnTo>
                    <a:pt x="126" y="297"/>
                  </a:lnTo>
                  <a:lnTo>
                    <a:pt x="66" y="252"/>
                  </a:lnTo>
                  <a:lnTo>
                    <a:pt x="0" y="201"/>
                  </a:lnTo>
                  <a:lnTo>
                    <a:pt x="1" y="197"/>
                  </a:lnTo>
                  <a:lnTo>
                    <a:pt x="1" y="196"/>
                  </a:lnTo>
                  <a:lnTo>
                    <a:pt x="1" y="171"/>
                  </a:lnTo>
                  <a:lnTo>
                    <a:pt x="30" y="156"/>
                  </a:lnTo>
                  <a:lnTo>
                    <a:pt x="48" y="153"/>
                  </a:lnTo>
                  <a:lnTo>
                    <a:pt x="62" y="147"/>
                  </a:lnTo>
                  <a:lnTo>
                    <a:pt x="69" y="137"/>
                  </a:lnTo>
                  <a:lnTo>
                    <a:pt x="90" y="129"/>
                  </a:lnTo>
                  <a:lnTo>
                    <a:pt x="91" y="113"/>
                  </a:lnTo>
                  <a:lnTo>
                    <a:pt x="101" y="112"/>
                  </a:lnTo>
                  <a:lnTo>
                    <a:pt x="109" y="104"/>
                  </a:lnTo>
                  <a:lnTo>
                    <a:pt x="132" y="100"/>
                  </a:lnTo>
                  <a:lnTo>
                    <a:pt x="135" y="92"/>
                  </a:lnTo>
                  <a:lnTo>
                    <a:pt x="130" y="88"/>
                  </a:lnTo>
                  <a:lnTo>
                    <a:pt x="124" y="66"/>
                  </a:lnTo>
                  <a:lnTo>
                    <a:pt x="123" y="53"/>
                  </a:lnTo>
                  <a:lnTo>
                    <a:pt x="117" y="40"/>
                  </a:lnTo>
                  <a:lnTo>
                    <a:pt x="134" y="29"/>
                  </a:lnTo>
                  <a:lnTo>
                    <a:pt x="152" y="25"/>
                  </a:lnTo>
                  <a:lnTo>
                    <a:pt x="163" y="17"/>
                  </a:lnTo>
                  <a:lnTo>
                    <a:pt x="179" y="11"/>
                  </a:lnTo>
                  <a:lnTo>
                    <a:pt x="209" y="7"/>
                  </a:lnTo>
                  <a:lnTo>
                    <a:pt x="237" y="5"/>
                  </a:lnTo>
                  <a:lnTo>
                    <a:pt x="246" y="8"/>
                  </a:lnTo>
                  <a:lnTo>
                    <a:pt x="262" y="0"/>
                  </a:lnTo>
                  <a:lnTo>
                    <a:pt x="280" y="0"/>
                  </a:lnTo>
                  <a:lnTo>
                    <a:pt x="287" y="5"/>
                  </a:lnTo>
                  <a:lnTo>
                    <a:pt x="299" y="3"/>
                  </a:lnTo>
                  <a:lnTo>
                    <a:pt x="296" y="14"/>
                  </a:lnTo>
                  <a:lnTo>
                    <a:pt x="299" y="34"/>
                  </a:lnTo>
                  <a:lnTo>
                    <a:pt x="295" y="51"/>
                  </a:lnTo>
                  <a:lnTo>
                    <a:pt x="285" y="62"/>
                  </a:lnTo>
                  <a:lnTo>
                    <a:pt x="287" y="78"/>
                  </a:lnTo>
                  <a:lnTo>
                    <a:pt x="302" y="90"/>
                  </a:lnTo>
                  <a:lnTo>
                    <a:pt x="302" y="95"/>
                  </a:lnTo>
                  <a:lnTo>
                    <a:pt x="313" y="104"/>
                  </a:lnTo>
                  <a:lnTo>
                    <a:pt x="321" y="141"/>
                  </a:lnTo>
                  <a:lnTo>
                    <a:pt x="327" y="159"/>
                  </a:lnTo>
                  <a:lnTo>
                    <a:pt x="329" y="169"/>
                  </a:lnTo>
                  <a:lnTo>
                    <a:pt x="326" y="186"/>
                  </a:lnTo>
                  <a:lnTo>
                    <a:pt x="327" y="195"/>
                  </a:lnTo>
                  <a:lnTo>
                    <a:pt x="325" y="207"/>
                  </a:lnTo>
                  <a:lnTo>
                    <a:pt x="327" y="220"/>
                  </a:lnTo>
                  <a:lnTo>
                    <a:pt x="320" y="228"/>
                  </a:lnTo>
                  <a:lnTo>
                    <a:pt x="331" y="244"/>
                  </a:lnTo>
                  <a:lnTo>
                    <a:pt x="332" y="252"/>
                  </a:lnTo>
                  <a:lnTo>
                    <a:pt x="339" y="264"/>
                  </a:lnTo>
                  <a:lnTo>
                    <a:pt x="347" y="260"/>
                  </a:lnTo>
                  <a:lnTo>
                    <a:pt x="361" y="270"/>
                  </a:lnTo>
                  <a:lnTo>
                    <a:pt x="369" y="283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39" name="Freeform 58"/>
            <p:cNvSpPr>
              <a:spLocks/>
            </p:cNvSpPr>
            <p:nvPr/>
          </p:nvSpPr>
          <p:spPr bwMode="auto">
            <a:xfrm>
              <a:off x="4872037" y="2867025"/>
              <a:ext cx="361950" cy="315913"/>
            </a:xfrm>
            <a:custGeom>
              <a:avLst/>
              <a:gdLst>
                <a:gd name="T0" fmla="*/ 181 w 228"/>
                <a:gd name="T1" fmla="*/ 44 h 199"/>
                <a:gd name="T2" fmla="*/ 177 w 228"/>
                <a:gd name="T3" fmla="*/ 52 h 199"/>
                <a:gd name="T4" fmla="*/ 175 w 228"/>
                <a:gd name="T5" fmla="*/ 68 h 199"/>
                <a:gd name="T6" fmla="*/ 171 w 228"/>
                <a:gd name="T7" fmla="*/ 79 h 199"/>
                <a:gd name="T8" fmla="*/ 167 w 228"/>
                <a:gd name="T9" fmla="*/ 82 h 199"/>
                <a:gd name="T10" fmla="*/ 160 w 228"/>
                <a:gd name="T11" fmla="*/ 75 h 199"/>
                <a:gd name="T12" fmla="*/ 152 w 228"/>
                <a:gd name="T13" fmla="*/ 66 h 199"/>
                <a:gd name="T14" fmla="*/ 137 w 228"/>
                <a:gd name="T15" fmla="*/ 36 h 199"/>
                <a:gd name="T16" fmla="*/ 135 w 228"/>
                <a:gd name="T17" fmla="*/ 38 h 199"/>
                <a:gd name="T18" fmla="*/ 144 w 228"/>
                <a:gd name="T19" fmla="*/ 60 h 199"/>
                <a:gd name="T20" fmla="*/ 157 w 228"/>
                <a:gd name="T21" fmla="*/ 81 h 199"/>
                <a:gd name="T22" fmla="*/ 173 w 228"/>
                <a:gd name="T23" fmla="*/ 113 h 199"/>
                <a:gd name="T24" fmla="*/ 180 w 228"/>
                <a:gd name="T25" fmla="*/ 125 h 199"/>
                <a:gd name="T26" fmla="*/ 187 w 228"/>
                <a:gd name="T27" fmla="*/ 136 h 199"/>
                <a:gd name="T28" fmla="*/ 204 w 228"/>
                <a:gd name="T29" fmla="*/ 159 h 199"/>
                <a:gd name="T30" fmla="*/ 201 w 228"/>
                <a:gd name="T31" fmla="*/ 163 h 199"/>
                <a:gd name="T32" fmla="*/ 203 w 228"/>
                <a:gd name="T33" fmla="*/ 176 h 199"/>
                <a:gd name="T34" fmla="*/ 225 w 228"/>
                <a:gd name="T35" fmla="*/ 195 h 199"/>
                <a:gd name="T36" fmla="*/ 228 w 228"/>
                <a:gd name="T37" fmla="*/ 199 h 199"/>
                <a:gd name="T38" fmla="*/ 157 w 228"/>
                <a:gd name="T39" fmla="*/ 199 h 199"/>
                <a:gd name="T40" fmla="*/ 87 w 228"/>
                <a:gd name="T41" fmla="*/ 199 h 199"/>
                <a:gd name="T42" fmla="*/ 15 w 228"/>
                <a:gd name="T43" fmla="*/ 199 h 199"/>
                <a:gd name="T44" fmla="*/ 11 w 228"/>
                <a:gd name="T45" fmla="*/ 123 h 199"/>
                <a:gd name="T46" fmla="*/ 6 w 228"/>
                <a:gd name="T47" fmla="*/ 49 h 199"/>
                <a:gd name="T48" fmla="*/ 0 w 228"/>
                <a:gd name="T49" fmla="*/ 32 h 199"/>
                <a:gd name="T50" fmla="*/ 4 w 228"/>
                <a:gd name="T51" fmla="*/ 19 h 199"/>
                <a:gd name="T52" fmla="*/ 1 w 228"/>
                <a:gd name="T53" fmla="*/ 11 h 199"/>
                <a:gd name="T54" fmla="*/ 6 w 228"/>
                <a:gd name="T55" fmla="*/ 1 h 199"/>
                <a:gd name="T56" fmla="*/ 29 w 228"/>
                <a:gd name="T57" fmla="*/ 0 h 199"/>
                <a:gd name="T58" fmla="*/ 47 w 228"/>
                <a:gd name="T59" fmla="*/ 6 h 199"/>
                <a:gd name="T60" fmla="*/ 65 w 228"/>
                <a:gd name="T61" fmla="*/ 12 h 199"/>
                <a:gd name="T62" fmla="*/ 73 w 228"/>
                <a:gd name="T63" fmla="*/ 15 h 199"/>
                <a:gd name="T64" fmla="*/ 86 w 228"/>
                <a:gd name="T65" fmla="*/ 9 h 199"/>
                <a:gd name="T66" fmla="*/ 93 w 228"/>
                <a:gd name="T67" fmla="*/ 3 h 199"/>
                <a:gd name="T68" fmla="*/ 108 w 228"/>
                <a:gd name="T69" fmla="*/ 1 h 199"/>
                <a:gd name="T70" fmla="*/ 121 w 228"/>
                <a:gd name="T71" fmla="*/ 4 h 199"/>
                <a:gd name="T72" fmla="*/ 126 w 228"/>
                <a:gd name="T73" fmla="*/ 14 h 199"/>
                <a:gd name="T74" fmla="*/ 130 w 228"/>
                <a:gd name="T75" fmla="*/ 7 h 199"/>
                <a:gd name="T76" fmla="*/ 144 w 228"/>
                <a:gd name="T77" fmla="*/ 12 h 199"/>
                <a:gd name="T78" fmla="*/ 158 w 228"/>
                <a:gd name="T79" fmla="*/ 13 h 199"/>
                <a:gd name="T80" fmla="*/ 166 w 228"/>
                <a:gd name="T81" fmla="*/ 8 h 199"/>
                <a:gd name="T82" fmla="*/ 181 w 228"/>
                <a:gd name="T83" fmla="*/ 4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8" h="199">
                  <a:moveTo>
                    <a:pt x="181" y="44"/>
                  </a:moveTo>
                  <a:lnTo>
                    <a:pt x="177" y="52"/>
                  </a:lnTo>
                  <a:lnTo>
                    <a:pt x="175" y="68"/>
                  </a:lnTo>
                  <a:lnTo>
                    <a:pt x="171" y="79"/>
                  </a:lnTo>
                  <a:lnTo>
                    <a:pt x="167" y="82"/>
                  </a:lnTo>
                  <a:lnTo>
                    <a:pt x="160" y="75"/>
                  </a:lnTo>
                  <a:lnTo>
                    <a:pt x="152" y="66"/>
                  </a:lnTo>
                  <a:lnTo>
                    <a:pt x="137" y="36"/>
                  </a:lnTo>
                  <a:lnTo>
                    <a:pt x="135" y="38"/>
                  </a:lnTo>
                  <a:lnTo>
                    <a:pt x="144" y="60"/>
                  </a:lnTo>
                  <a:lnTo>
                    <a:pt x="157" y="81"/>
                  </a:lnTo>
                  <a:lnTo>
                    <a:pt x="173" y="113"/>
                  </a:lnTo>
                  <a:lnTo>
                    <a:pt x="180" y="125"/>
                  </a:lnTo>
                  <a:lnTo>
                    <a:pt x="187" y="136"/>
                  </a:lnTo>
                  <a:lnTo>
                    <a:pt x="204" y="159"/>
                  </a:lnTo>
                  <a:lnTo>
                    <a:pt x="201" y="163"/>
                  </a:lnTo>
                  <a:lnTo>
                    <a:pt x="203" y="176"/>
                  </a:lnTo>
                  <a:lnTo>
                    <a:pt x="225" y="195"/>
                  </a:lnTo>
                  <a:lnTo>
                    <a:pt x="228" y="199"/>
                  </a:lnTo>
                  <a:lnTo>
                    <a:pt x="157" y="199"/>
                  </a:lnTo>
                  <a:lnTo>
                    <a:pt x="87" y="199"/>
                  </a:lnTo>
                  <a:lnTo>
                    <a:pt x="15" y="199"/>
                  </a:lnTo>
                  <a:lnTo>
                    <a:pt x="11" y="123"/>
                  </a:lnTo>
                  <a:lnTo>
                    <a:pt x="6" y="49"/>
                  </a:lnTo>
                  <a:lnTo>
                    <a:pt x="0" y="32"/>
                  </a:lnTo>
                  <a:lnTo>
                    <a:pt x="4" y="19"/>
                  </a:lnTo>
                  <a:lnTo>
                    <a:pt x="1" y="11"/>
                  </a:lnTo>
                  <a:lnTo>
                    <a:pt x="6" y="1"/>
                  </a:lnTo>
                  <a:lnTo>
                    <a:pt x="29" y="0"/>
                  </a:lnTo>
                  <a:lnTo>
                    <a:pt x="47" y="6"/>
                  </a:lnTo>
                  <a:lnTo>
                    <a:pt x="65" y="12"/>
                  </a:lnTo>
                  <a:lnTo>
                    <a:pt x="73" y="15"/>
                  </a:lnTo>
                  <a:lnTo>
                    <a:pt x="86" y="9"/>
                  </a:lnTo>
                  <a:lnTo>
                    <a:pt x="93" y="3"/>
                  </a:lnTo>
                  <a:lnTo>
                    <a:pt x="108" y="1"/>
                  </a:lnTo>
                  <a:lnTo>
                    <a:pt x="121" y="4"/>
                  </a:lnTo>
                  <a:lnTo>
                    <a:pt x="126" y="14"/>
                  </a:lnTo>
                  <a:lnTo>
                    <a:pt x="130" y="7"/>
                  </a:lnTo>
                  <a:lnTo>
                    <a:pt x="144" y="12"/>
                  </a:lnTo>
                  <a:lnTo>
                    <a:pt x="158" y="13"/>
                  </a:lnTo>
                  <a:lnTo>
                    <a:pt x="166" y="8"/>
                  </a:lnTo>
                  <a:lnTo>
                    <a:pt x="181" y="44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40" name="Freeform 59"/>
            <p:cNvSpPr>
              <a:spLocks/>
            </p:cNvSpPr>
            <p:nvPr/>
          </p:nvSpPr>
          <p:spPr bwMode="auto">
            <a:xfrm>
              <a:off x="5230812" y="3316287"/>
              <a:ext cx="198438" cy="182563"/>
            </a:xfrm>
            <a:custGeom>
              <a:avLst/>
              <a:gdLst>
                <a:gd name="T0" fmla="*/ 112 w 125"/>
                <a:gd name="T1" fmla="*/ 113 h 115"/>
                <a:gd name="T2" fmla="*/ 106 w 125"/>
                <a:gd name="T3" fmla="*/ 106 h 115"/>
                <a:gd name="T4" fmla="*/ 98 w 125"/>
                <a:gd name="T5" fmla="*/ 94 h 115"/>
                <a:gd name="T6" fmla="*/ 89 w 125"/>
                <a:gd name="T7" fmla="*/ 87 h 115"/>
                <a:gd name="T8" fmla="*/ 84 w 125"/>
                <a:gd name="T9" fmla="*/ 80 h 115"/>
                <a:gd name="T10" fmla="*/ 68 w 125"/>
                <a:gd name="T11" fmla="*/ 72 h 115"/>
                <a:gd name="T12" fmla="*/ 56 w 125"/>
                <a:gd name="T13" fmla="*/ 71 h 115"/>
                <a:gd name="T14" fmla="*/ 51 w 125"/>
                <a:gd name="T15" fmla="*/ 67 h 115"/>
                <a:gd name="T16" fmla="*/ 41 w 125"/>
                <a:gd name="T17" fmla="*/ 72 h 115"/>
                <a:gd name="T18" fmla="*/ 29 w 125"/>
                <a:gd name="T19" fmla="*/ 63 h 115"/>
                <a:gd name="T20" fmla="*/ 24 w 125"/>
                <a:gd name="T21" fmla="*/ 78 h 115"/>
                <a:gd name="T22" fmla="*/ 3 w 125"/>
                <a:gd name="T23" fmla="*/ 74 h 115"/>
                <a:gd name="T24" fmla="*/ 0 w 125"/>
                <a:gd name="T25" fmla="*/ 65 h 115"/>
                <a:gd name="T26" fmla="*/ 7 w 125"/>
                <a:gd name="T27" fmla="*/ 35 h 115"/>
                <a:gd name="T28" fmla="*/ 8 w 125"/>
                <a:gd name="T29" fmla="*/ 21 h 115"/>
                <a:gd name="T30" fmla="*/ 13 w 125"/>
                <a:gd name="T31" fmla="*/ 15 h 115"/>
                <a:gd name="T32" fmla="*/ 27 w 125"/>
                <a:gd name="T33" fmla="*/ 11 h 115"/>
                <a:gd name="T34" fmla="*/ 35 w 125"/>
                <a:gd name="T35" fmla="*/ 0 h 115"/>
                <a:gd name="T36" fmla="*/ 47 w 125"/>
                <a:gd name="T37" fmla="*/ 23 h 115"/>
                <a:gd name="T38" fmla="*/ 53 w 125"/>
                <a:gd name="T39" fmla="*/ 43 h 115"/>
                <a:gd name="T40" fmla="*/ 63 w 125"/>
                <a:gd name="T41" fmla="*/ 53 h 115"/>
                <a:gd name="T42" fmla="*/ 89 w 125"/>
                <a:gd name="T43" fmla="*/ 72 h 115"/>
                <a:gd name="T44" fmla="*/ 100 w 125"/>
                <a:gd name="T45" fmla="*/ 84 h 115"/>
                <a:gd name="T46" fmla="*/ 110 w 125"/>
                <a:gd name="T47" fmla="*/ 96 h 115"/>
                <a:gd name="T48" fmla="*/ 116 w 125"/>
                <a:gd name="T49" fmla="*/ 103 h 115"/>
                <a:gd name="T50" fmla="*/ 125 w 125"/>
                <a:gd name="T51" fmla="*/ 110 h 115"/>
                <a:gd name="T52" fmla="*/ 120 w 125"/>
                <a:gd name="T53" fmla="*/ 115 h 115"/>
                <a:gd name="T54" fmla="*/ 112 w 125"/>
                <a:gd name="T55" fmla="*/ 11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5" h="115">
                  <a:moveTo>
                    <a:pt x="112" y="113"/>
                  </a:moveTo>
                  <a:lnTo>
                    <a:pt x="106" y="106"/>
                  </a:lnTo>
                  <a:lnTo>
                    <a:pt x="98" y="94"/>
                  </a:lnTo>
                  <a:lnTo>
                    <a:pt x="89" y="87"/>
                  </a:lnTo>
                  <a:lnTo>
                    <a:pt x="84" y="80"/>
                  </a:lnTo>
                  <a:lnTo>
                    <a:pt x="68" y="72"/>
                  </a:lnTo>
                  <a:lnTo>
                    <a:pt x="56" y="71"/>
                  </a:lnTo>
                  <a:lnTo>
                    <a:pt x="51" y="67"/>
                  </a:lnTo>
                  <a:lnTo>
                    <a:pt x="41" y="72"/>
                  </a:lnTo>
                  <a:lnTo>
                    <a:pt x="29" y="63"/>
                  </a:lnTo>
                  <a:lnTo>
                    <a:pt x="24" y="78"/>
                  </a:lnTo>
                  <a:lnTo>
                    <a:pt x="3" y="74"/>
                  </a:lnTo>
                  <a:lnTo>
                    <a:pt x="0" y="65"/>
                  </a:lnTo>
                  <a:lnTo>
                    <a:pt x="7" y="35"/>
                  </a:lnTo>
                  <a:lnTo>
                    <a:pt x="8" y="21"/>
                  </a:lnTo>
                  <a:lnTo>
                    <a:pt x="13" y="15"/>
                  </a:lnTo>
                  <a:lnTo>
                    <a:pt x="27" y="11"/>
                  </a:lnTo>
                  <a:lnTo>
                    <a:pt x="35" y="0"/>
                  </a:lnTo>
                  <a:lnTo>
                    <a:pt x="47" y="23"/>
                  </a:lnTo>
                  <a:lnTo>
                    <a:pt x="53" y="43"/>
                  </a:lnTo>
                  <a:lnTo>
                    <a:pt x="63" y="53"/>
                  </a:lnTo>
                  <a:lnTo>
                    <a:pt x="89" y="72"/>
                  </a:lnTo>
                  <a:lnTo>
                    <a:pt x="100" y="84"/>
                  </a:lnTo>
                  <a:lnTo>
                    <a:pt x="110" y="96"/>
                  </a:lnTo>
                  <a:lnTo>
                    <a:pt x="116" y="103"/>
                  </a:lnTo>
                  <a:lnTo>
                    <a:pt x="125" y="110"/>
                  </a:lnTo>
                  <a:lnTo>
                    <a:pt x="120" y="115"/>
                  </a:lnTo>
                  <a:lnTo>
                    <a:pt x="112" y="113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41" name="Freeform 62"/>
            <p:cNvSpPr>
              <a:spLocks/>
            </p:cNvSpPr>
            <p:nvPr/>
          </p:nvSpPr>
          <p:spPr bwMode="auto">
            <a:xfrm>
              <a:off x="5140325" y="3416300"/>
              <a:ext cx="431800" cy="379413"/>
            </a:xfrm>
            <a:custGeom>
              <a:avLst/>
              <a:gdLst>
                <a:gd name="T0" fmla="*/ 86 w 272"/>
                <a:gd name="T1" fmla="*/ 0 h 239"/>
                <a:gd name="T2" fmla="*/ 98 w 272"/>
                <a:gd name="T3" fmla="*/ 9 h 239"/>
                <a:gd name="T4" fmla="*/ 108 w 272"/>
                <a:gd name="T5" fmla="*/ 4 h 239"/>
                <a:gd name="T6" fmla="*/ 113 w 272"/>
                <a:gd name="T7" fmla="*/ 8 h 239"/>
                <a:gd name="T8" fmla="*/ 125 w 272"/>
                <a:gd name="T9" fmla="*/ 9 h 239"/>
                <a:gd name="T10" fmla="*/ 141 w 272"/>
                <a:gd name="T11" fmla="*/ 17 h 239"/>
                <a:gd name="T12" fmla="*/ 146 w 272"/>
                <a:gd name="T13" fmla="*/ 24 h 239"/>
                <a:gd name="T14" fmla="*/ 155 w 272"/>
                <a:gd name="T15" fmla="*/ 31 h 239"/>
                <a:gd name="T16" fmla="*/ 163 w 272"/>
                <a:gd name="T17" fmla="*/ 43 h 239"/>
                <a:gd name="T18" fmla="*/ 169 w 272"/>
                <a:gd name="T19" fmla="*/ 50 h 239"/>
                <a:gd name="T20" fmla="*/ 163 w 272"/>
                <a:gd name="T21" fmla="*/ 59 h 239"/>
                <a:gd name="T22" fmla="*/ 157 w 272"/>
                <a:gd name="T23" fmla="*/ 69 h 239"/>
                <a:gd name="T24" fmla="*/ 159 w 272"/>
                <a:gd name="T25" fmla="*/ 75 h 239"/>
                <a:gd name="T26" fmla="*/ 160 w 272"/>
                <a:gd name="T27" fmla="*/ 81 h 239"/>
                <a:gd name="T28" fmla="*/ 170 w 272"/>
                <a:gd name="T29" fmla="*/ 81 h 239"/>
                <a:gd name="T30" fmla="*/ 174 w 272"/>
                <a:gd name="T31" fmla="*/ 80 h 239"/>
                <a:gd name="T32" fmla="*/ 178 w 272"/>
                <a:gd name="T33" fmla="*/ 83 h 239"/>
                <a:gd name="T34" fmla="*/ 175 w 272"/>
                <a:gd name="T35" fmla="*/ 91 h 239"/>
                <a:gd name="T36" fmla="*/ 182 w 272"/>
                <a:gd name="T37" fmla="*/ 102 h 239"/>
                <a:gd name="T38" fmla="*/ 189 w 272"/>
                <a:gd name="T39" fmla="*/ 112 h 239"/>
                <a:gd name="T40" fmla="*/ 196 w 272"/>
                <a:gd name="T41" fmla="*/ 119 h 239"/>
                <a:gd name="T42" fmla="*/ 257 w 272"/>
                <a:gd name="T43" fmla="*/ 144 h 239"/>
                <a:gd name="T44" fmla="*/ 272 w 272"/>
                <a:gd name="T45" fmla="*/ 144 h 239"/>
                <a:gd name="T46" fmla="*/ 222 w 272"/>
                <a:gd name="T47" fmla="*/ 207 h 239"/>
                <a:gd name="T48" fmla="*/ 198 w 272"/>
                <a:gd name="T49" fmla="*/ 207 h 239"/>
                <a:gd name="T50" fmla="*/ 182 w 272"/>
                <a:gd name="T51" fmla="*/ 222 h 239"/>
                <a:gd name="T52" fmla="*/ 170 w 272"/>
                <a:gd name="T53" fmla="*/ 222 h 239"/>
                <a:gd name="T54" fmla="*/ 165 w 272"/>
                <a:gd name="T55" fmla="*/ 229 h 239"/>
                <a:gd name="T56" fmla="*/ 152 w 272"/>
                <a:gd name="T57" fmla="*/ 229 h 239"/>
                <a:gd name="T58" fmla="*/ 145 w 272"/>
                <a:gd name="T59" fmla="*/ 222 h 239"/>
                <a:gd name="T60" fmla="*/ 128 w 272"/>
                <a:gd name="T61" fmla="*/ 231 h 239"/>
                <a:gd name="T62" fmla="*/ 123 w 272"/>
                <a:gd name="T63" fmla="*/ 239 h 239"/>
                <a:gd name="T64" fmla="*/ 111 w 272"/>
                <a:gd name="T65" fmla="*/ 238 h 239"/>
                <a:gd name="T66" fmla="*/ 107 w 272"/>
                <a:gd name="T67" fmla="*/ 235 h 239"/>
                <a:gd name="T68" fmla="*/ 102 w 272"/>
                <a:gd name="T69" fmla="*/ 236 h 239"/>
                <a:gd name="T70" fmla="*/ 96 w 272"/>
                <a:gd name="T71" fmla="*/ 236 h 239"/>
                <a:gd name="T72" fmla="*/ 73 w 272"/>
                <a:gd name="T73" fmla="*/ 218 h 239"/>
                <a:gd name="T74" fmla="*/ 60 w 272"/>
                <a:gd name="T75" fmla="*/ 218 h 239"/>
                <a:gd name="T76" fmla="*/ 54 w 272"/>
                <a:gd name="T77" fmla="*/ 211 h 239"/>
                <a:gd name="T78" fmla="*/ 54 w 272"/>
                <a:gd name="T79" fmla="*/ 200 h 239"/>
                <a:gd name="T80" fmla="*/ 44 w 272"/>
                <a:gd name="T81" fmla="*/ 196 h 239"/>
                <a:gd name="T82" fmla="*/ 33 w 272"/>
                <a:gd name="T83" fmla="*/ 173 h 239"/>
                <a:gd name="T84" fmla="*/ 25 w 272"/>
                <a:gd name="T85" fmla="*/ 169 h 239"/>
                <a:gd name="T86" fmla="*/ 21 w 272"/>
                <a:gd name="T87" fmla="*/ 160 h 239"/>
                <a:gd name="T88" fmla="*/ 12 w 272"/>
                <a:gd name="T89" fmla="*/ 150 h 239"/>
                <a:gd name="T90" fmla="*/ 0 w 272"/>
                <a:gd name="T91" fmla="*/ 149 h 239"/>
                <a:gd name="T92" fmla="*/ 6 w 272"/>
                <a:gd name="T93" fmla="*/ 137 h 239"/>
                <a:gd name="T94" fmla="*/ 16 w 272"/>
                <a:gd name="T95" fmla="*/ 136 h 239"/>
                <a:gd name="T96" fmla="*/ 19 w 272"/>
                <a:gd name="T97" fmla="*/ 130 h 239"/>
                <a:gd name="T98" fmla="*/ 18 w 272"/>
                <a:gd name="T99" fmla="*/ 111 h 239"/>
                <a:gd name="T100" fmla="*/ 23 w 272"/>
                <a:gd name="T101" fmla="*/ 89 h 239"/>
                <a:gd name="T102" fmla="*/ 31 w 272"/>
                <a:gd name="T103" fmla="*/ 84 h 239"/>
                <a:gd name="T104" fmla="*/ 33 w 272"/>
                <a:gd name="T105" fmla="*/ 75 h 239"/>
                <a:gd name="T106" fmla="*/ 40 w 272"/>
                <a:gd name="T107" fmla="*/ 59 h 239"/>
                <a:gd name="T108" fmla="*/ 51 w 272"/>
                <a:gd name="T109" fmla="*/ 49 h 239"/>
                <a:gd name="T110" fmla="*/ 57 w 272"/>
                <a:gd name="T111" fmla="*/ 28 h 239"/>
                <a:gd name="T112" fmla="*/ 60 w 272"/>
                <a:gd name="T113" fmla="*/ 11 h 239"/>
                <a:gd name="T114" fmla="*/ 81 w 272"/>
                <a:gd name="T115" fmla="*/ 15 h 239"/>
                <a:gd name="T116" fmla="*/ 86 w 272"/>
                <a:gd name="T117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2" h="239">
                  <a:moveTo>
                    <a:pt x="86" y="0"/>
                  </a:moveTo>
                  <a:lnTo>
                    <a:pt x="98" y="9"/>
                  </a:lnTo>
                  <a:lnTo>
                    <a:pt x="108" y="4"/>
                  </a:lnTo>
                  <a:lnTo>
                    <a:pt x="113" y="8"/>
                  </a:lnTo>
                  <a:lnTo>
                    <a:pt x="125" y="9"/>
                  </a:lnTo>
                  <a:lnTo>
                    <a:pt x="141" y="17"/>
                  </a:lnTo>
                  <a:lnTo>
                    <a:pt x="146" y="24"/>
                  </a:lnTo>
                  <a:lnTo>
                    <a:pt x="155" y="31"/>
                  </a:lnTo>
                  <a:lnTo>
                    <a:pt x="163" y="43"/>
                  </a:lnTo>
                  <a:lnTo>
                    <a:pt x="169" y="50"/>
                  </a:lnTo>
                  <a:lnTo>
                    <a:pt x="163" y="59"/>
                  </a:lnTo>
                  <a:lnTo>
                    <a:pt x="157" y="69"/>
                  </a:lnTo>
                  <a:lnTo>
                    <a:pt x="159" y="75"/>
                  </a:lnTo>
                  <a:lnTo>
                    <a:pt x="160" y="81"/>
                  </a:lnTo>
                  <a:lnTo>
                    <a:pt x="170" y="81"/>
                  </a:lnTo>
                  <a:lnTo>
                    <a:pt x="174" y="80"/>
                  </a:lnTo>
                  <a:lnTo>
                    <a:pt x="178" y="83"/>
                  </a:lnTo>
                  <a:lnTo>
                    <a:pt x="175" y="91"/>
                  </a:lnTo>
                  <a:lnTo>
                    <a:pt x="182" y="102"/>
                  </a:lnTo>
                  <a:lnTo>
                    <a:pt x="189" y="112"/>
                  </a:lnTo>
                  <a:lnTo>
                    <a:pt x="196" y="119"/>
                  </a:lnTo>
                  <a:lnTo>
                    <a:pt x="257" y="144"/>
                  </a:lnTo>
                  <a:lnTo>
                    <a:pt x="272" y="144"/>
                  </a:lnTo>
                  <a:lnTo>
                    <a:pt x="222" y="207"/>
                  </a:lnTo>
                  <a:lnTo>
                    <a:pt x="198" y="207"/>
                  </a:lnTo>
                  <a:lnTo>
                    <a:pt x="182" y="222"/>
                  </a:lnTo>
                  <a:lnTo>
                    <a:pt x="170" y="222"/>
                  </a:lnTo>
                  <a:lnTo>
                    <a:pt x="165" y="229"/>
                  </a:lnTo>
                  <a:lnTo>
                    <a:pt x="152" y="229"/>
                  </a:lnTo>
                  <a:lnTo>
                    <a:pt x="145" y="222"/>
                  </a:lnTo>
                  <a:lnTo>
                    <a:pt x="128" y="231"/>
                  </a:lnTo>
                  <a:lnTo>
                    <a:pt x="123" y="239"/>
                  </a:lnTo>
                  <a:lnTo>
                    <a:pt x="111" y="238"/>
                  </a:lnTo>
                  <a:lnTo>
                    <a:pt x="107" y="235"/>
                  </a:lnTo>
                  <a:lnTo>
                    <a:pt x="102" y="236"/>
                  </a:lnTo>
                  <a:lnTo>
                    <a:pt x="96" y="236"/>
                  </a:lnTo>
                  <a:lnTo>
                    <a:pt x="73" y="218"/>
                  </a:lnTo>
                  <a:lnTo>
                    <a:pt x="60" y="218"/>
                  </a:lnTo>
                  <a:lnTo>
                    <a:pt x="54" y="211"/>
                  </a:lnTo>
                  <a:lnTo>
                    <a:pt x="54" y="200"/>
                  </a:lnTo>
                  <a:lnTo>
                    <a:pt x="44" y="196"/>
                  </a:lnTo>
                  <a:lnTo>
                    <a:pt x="33" y="173"/>
                  </a:lnTo>
                  <a:lnTo>
                    <a:pt x="25" y="169"/>
                  </a:lnTo>
                  <a:lnTo>
                    <a:pt x="21" y="160"/>
                  </a:lnTo>
                  <a:lnTo>
                    <a:pt x="12" y="150"/>
                  </a:lnTo>
                  <a:lnTo>
                    <a:pt x="0" y="149"/>
                  </a:lnTo>
                  <a:lnTo>
                    <a:pt x="6" y="137"/>
                  </a:lnTo>
                  <a:lnTo>
                    <a:pt x="16" y="136"/>
                  </a:lnTo>
                  <a:lnTo>
                    <a:pt x="19" y="130"/>
                  </a:lnTo>
                  <a:lnTo>
                    <a:pt x="18" y="111"/>
                  </a:lnTo>
                  <a:lnTo>
                    <a:pt x="23" y="89"/>
                  </a:lnTo>
                  <a:lnTo>
                    <a:pt x="31" y="84"/>
                  </a:lnTo>
                  <a:lnTo>
                    <a:pt x="33" y="75"/>
                  </a:lnTo>
                  <a:lnTo>
                    <a:pt x="40" y="59"/>
                  </a:lnTo>
                  <a:lnTo>
                    <a:pt x="51" y="49"/>
                  </a:lnTo>
                  <a:lnTo>
                    <a:pt x="57" y="28"/>
                  </a:lnTo>
                  <a:lnTo>
                    <a:pt x="60" y="11"/>
                  </a:lnTo>
                  <a:lnTo>
                    <a:pt x="81" y="15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C00000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42" name="Freeform 68"/>
            <p:cNvSpPr>
              <a:spLocks/>
            </p:cNvSpPr>
            <p:nvPr/>
          </p:nvSpPr>
          <p:spPr bwMode="auto">
            <a:xfrm>
              <a:off x="4438650" y="3832225"/>
              <a:ext cx="163513" cy="207963"/>
            </a:xfrm>
            <a:custGeom>
              <a:avLst/>
              <a:gdLst>
                <a:gd name="T0" fmla="*/ 42 w 103"/>
                <a:gd name="T1" fmla="*/ 131 h 131"/>
                <a:gd name="T2" fmla="*/ 23 w 103"/>
                <a:gd name="T3" fmla="*/ 110 h 131"/>
                <a:gd name="T4" fmla="*/ 11 w 103"/>
                <a:gd name="T5" fmla="*/ 93 h 131"/>
                <a:gd name="T6" fmla="*/ 0 w 103"/>
                <a:gd name="T7" fmla="*/ 71 h 131"/>
                <a:gd name="T8" fmla="*/ 1 w 103"/>
                <a:gd name="T9" fmla="*/ 65 h 131"/>
                <a:gd name="T10" fmla="*/ 5 w 103"/>
                <a:gd name="T11" fmla="*/ 58 h 131"/>
                <a:gd name="T12" fmla="*/ 9 w 103"/>
                <a:gd name="T13" fmla="*/ 43 h 131"/>
                <a:gd name="T14" fmla="*/ 13 w 103"/>
                <a:gd name="T15" fmla="*/ 27 h 131"/>
                <a:gd name="T16" fmla="*/ 19 w 103"/>
                <a:gd name="T17" fmla="*/ 26 h 131"/>
                <a:gd name="T18" fmla="*/ 46 w 103"/>
                <a:gd name="T19" fmla="*/ 26 h 131"/>
                <a:gd name="T20" fmla="*/ 46 w 103"/>
                <a:gd name="T21" fmla="*/ 1 h 131"/>
                <a:gd name="T22" fmla="*/ 54 w 103"/>
                <a:gd name="T23" fmla="*/ 0 h 131"/>
                <a:gd name="T24" fmla="*/ 65 w 103"/>
                <a:gd name="T25" fmla="*/ 3 h 131"/>
                <a:gd name="T26" fmla="*/ 76 w 103"/>
                <a:gd name="T27" fmla="*/ 0 h 131"/>
                <a:gd name="T28" fmla="*/ 79 w 103"/>
                <a:gd name="T29" fmla="*/ 1 h 131"/>
                <a:gd name="T30" fmla="*/ 77 w 103"/>
                <a:gd name="T31" fmla="*/ 10 h 131"/>
                <a:gd name="T32" fmla="*/ 82 w 103"/>
                <a:gd name="T33" fmla="*/ 21 h 131"/>
                <a:gd name="T34" fmla="*/ 96 w 103"/>
                <a:gd name="T35" fmla="*/ 19 h 131"/>
                <a:gd name="T36" fmla="*/ 101 w 103"/>
                <a:gd name="T37" fmla="*/ 24 h 131"/>
                <a:gd name="T38" fmla="*/ 93 w 103"/>
                <a:gd name="T39" fmla="*/ 48 h 131"/>
                <a:gd name="T40" fmla="*/ 102 w 103"/>
                <a:gd name="T41" fmla="*/ 60 h 131"/>
                <a:gd name="T42" fmla="*/ 103 w 103"/>
                <a:gd name="T43" fmla="*/ 76 h 131"/>
                <a:gd name="T44" fmla="*/ 101 w 103"/>
                <a:gd name="T45" fmla="*/ 90 h 131"/>
                <a:gd name="T46" fmla="*/ 95 w 103"/>
                <a:gd name="T47" fmla="*/ 100 h 131"/>
                <a:gd name="T48" fmla="*/ 79 w 103"/>
                <a:gd name="T49" fmla="*/ 99 h 131"/>
                <a:gd name="T50" fmla="*/ 69 w 103"/>
                <a:gd name="T51" fmla="*/ 89 h 131"/>
                <a:gd name="T52" fmla="*/ 68 w 103"/>
                <a:gd name="T53" fmla="*/ 98 h 131"/>
                <a:gd name="T54" fmla="*/ 56 w 103"/>
                <a:gd name="T55" fmla="*/ 101 h 131"/>
                <a:gd name="T56" fmla="*/ 49 w 103"/>
                <a:gd name="T57" fmla="*/ 106 h 131"/>
                <a:gd name="T58" fmla="*/ 56 w 103"/>
                <a:gd name="T59" fmla="*/ 120 h 131"/>
                <a:gd name="T60" fmla="*/ 42 w 103"/>
                <a:gd name="T61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3" h="131">
                  <a:moveTo>
                    <a:pt x="42" y="131"/>
                  </a:moveTo>
                  <a:lnTo>
                    <a:pt x="23" y="110"/>
                  </a:lnTo>
                  <a:lnTo>
                    <a:pt x="11" y="93"/>
                  </a:lnTo>
                  <a:lnTo>
                    <a:pt x="0" y="71"/>
                  </a:lnTo>
                  <a:lnTo>
                    <a:pt x="1" y="65"/>
                  </a:lnTo>
                  <a:lnTo>
                    <a:pt x="5" y="58"/>
                  </a:lnTo>
                  <a:lnTo>
                    <a:pt x="9" y="43"/>
                  </a:lnTo>
                  <a:lnTo>
                    <a:pt x="13" y="27"/>
                  </a:lnTo>
                  <a:lnTo>
                    <a:pt x="19" y="26"/>
                  </a:lnTo>
                  <a:lnTo>
                    <a:pt x="46" y="26"/>
                  </a:lnTo>
                  <a:lnTo>
                    <a:pt x="46" y="1"/>
                  </a:lnTo>
                  <a:lnTo>
                    <a:pt x="54" y="0"/>
                  </a:lnTo>
                  <a:lnTo>
                    <a:pt x="65" y="3"/>
                  </a:lnTo>
                  <a:lnTo>
                    <a:pt x="76" y="0"/>
                  </a:lnTo>
                  <a:lnTo>
                    <a:pt x="79" y="1"/>
                  </a:lnTo>
                  <a:lnTo>
                    <a:pt x="77" y="10"/>
                  </a:lnTo>
                  <a:lnTo>
                    <a:pt x="82" y="21"/>
                  </a:lnTo>
                  <a:lnTo>
                    <a:pt x="96" y="19"/>
                  </a:lnTo>
                  <a:lnTo>
                    <a:pt x="101" y="24"/>
                  </a:lnTo>
                  <a:lnTo>
                    <a:pt x="93" y="48"/>
                  </a:lnTo>
                  <a:lnTo>
                    <a:pt x="102" y="60"/>
                  </a:lnTo>
                  <a:lnTo>
                    <a:pt x="103" y="76"/>
                  </a:lnTo>
                  <a:lnTo>
                    <a:pt x="101" y="90"/>
                  </a:lnTo>
                  <a:lnTo>
                    <a:pt x="95" y="100"/>
                  </a:lnTo>
                  <a:lnTo>
                    <a:pt x="79" y="99"/>
                  </a:lnTo>
                  <a:lnTo>
                    <a:pt x="69" y="89"/>
                  </a:lnTo>
                  <a:lnTo>
                    <a:pt x="68" y="98"/>
                  </a:lnTo>
                  <a:lnTo>
                    <a:pt x="56" y="101"/>
                  </a:lnTo>
                  <a:lnTo>
                    <a:pt x="49" y="106"/>
                  </a:lnTo>
                  <a:lnTo>
                    <a:pt x="56" y="120"/>
                  </a:lnTo>
                  <a:lnTo>
                    <a:pt x="42" y="131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43" name="Freeform 72"/>
            <p:cNvSpPr>
              <a:spLocks/>
            </p:cNvSpPr>
            <p:nvPr/>
          </p:nvSpPr>
          <p:spPr bwMode="auto">
            <a:xfrm>
              <a:off x="4087812" y="3543300"/>
              <a:ext cx="125413" cy="209550"/>
            </a:xfrm>
            <a:custGeom>
              <a:avLst/>
              <a:gdLst>
                <a:gd name="T0" fmla="*/ 79 w 79"/>
                <a:gd name="T1" fmla="*/ 107 h 132"/>
                <a:gd name="T2" fmla="*/ 50 w 79"/>
                <a:gd name="T3" fmla="*/ 119 h 132"/>
                <a:gd name="T4" fmla="*/ 40 w 79"/>
                <a:gd name="T5" fmla="*/ 127 h 132"/>
                <a:gd name="T6" fmla="*/ 23 w 79"/>
                <a:gd name="T7" fmla="*/ 132 h 132"/>
                <a:gd name="T8" fmla="*/ 7 w 79"/>
                <a:gd name="T9" fmla="*/ 127 h 132"/>
                <a:gd name="T10" fmla="*/ 8 w 79"/>
                <a:gd name="T11" fmla="*/ 119 h 132"/>
                <a:gd name="T12" fmla="*/ 0 w 79"/>
                <a:gd name="T13" fmla="*/ 100 h 132"/>
                <a:gd name="T14" fmla="*/ 5 w 79"/>
                <a:gd name="T15" fmla="*/ 77 h 132"/>
                <a:gd name="T16" fmla="*/ 12 w 79"/>
                <a:gd name="T17" fmla="*/ 60 h 132"/>
                <a:gd name="T18" fmla="*/ 8 w 79"/>
                <a:gd name="T19" fmla="*/ 30 h 132"/>
                <a:gd name="T20" fmla="*/ 5 w 79"/>
                <a:gd name="T21" fmla="*/ 14 h 132"/>
                <a:gd name="T22" fmla="*/ 6 w 79"/>
                <a:gd name="T23" fmla="*/ 3 h 132"/>
                <a:gd name="T24" fmla="*/ 37 w 79"/>
                <a:gd name="T25" fmla="*/ 2 h 132"/>
                <a:gd name="T26" fmla="*/ 45 w 79"/>
                <a:gd name="T27" fmla="*/ 3 h 132"/>
                <a:gd name="T28" fmla="*/ 51 w 79"/>
                <a:gd name="T29" fmla="*/ 0 h 132"/>
                <a:gd name="T30" fmla="*/ 60 w 79"/>
                <a:gd name="T31" fmla="*/ 1 h 132"/>
                <a:gd name="T32" fmla="*/ 58 w 79"/>
                <a:gd name="T33" fmla="*/ 8 h 132"/>
                <a:gd name="T34" fmla="*/ 66 w 79"/>
                <a:gd name="T35" fmla="*/ 19 h 132"/>
                <a:gd name="T36" fmla="*/ 66 w 79"/>
                <a:gd name="T37" fmla="*/ 34 h 132"/>
                <a:gd name="T38" fmla="*/ 68 w 79"/>
                <a:gd name="T39" fmla="*/ 50 h 132"/>
                <a:gd name="T40" fmla="*/ 72 w 79"/>
                <a:gd name="T41" fmla="*/ 58 h 132"/>
                <a:gd name="T42" fmla="*/ 68 w 79"/>
                <a:gd name="T43" fmla="*/ 76 h 132"/>
                <a:gd name="T44" fmla="*/ 70 w 79"/>
                <a:gd name="T45" fmla="*/ 87 h 132"/>
                <a:gd name="T46" fmla="*/ 75 w 79"/>
                <a:gd name="T47" fmla="*/ 100 h 132"/>
                <a:gd name="T48" fmla="*/ 79 w 79"/>
                <a:gd name="T49" fmla="*/ 10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132">
                  <a:moveTo>
                    <a:pt x="79" y="107"/>
                  </a:moveTo>
                  <a:lnTo>
                    <a:pt x="50" y="119"/>
                  </a:lnTo>
                  <a:lnTo>
                    <a:pt x="40" y="127"/>
                  </a:lnTo>
                  <a:lnTo>
                    <a:pt x="23" y="132"/>
                  </a:lnTo>
                  <a:lnTo>
                    <a:pt x="7" y="127"/>
                  </a:lnTo>
                  <a:lnTo>
                    <a:pt x="8" y="119"/>
                  </a:lnTo>
                  <a:lnTo>
                    <a:pt x="0" y="100"/>
                  </a:lnTo>
                  <a:lnTo>
                    <a:pt x="5" y="77"/>
                  </a:lnTo>
                  <a:lnTo>
                    <a:pt x="12" y="60"/>
                  </a:lnTo>
                  <a:lnTo>
                    <a:pt x="8" y="30"/>
                  </a:lnTo>
                  <a:lnTo>
                    <a:pt x="5" y="14"/>
                  </a:lnTo>
                  <a:lnTo>
                    <a:pt x="6" y="3"/>
                  </a:lnTo>
                  <a:lnTo>
                    <a:pt x="37" y="2"/>
                  </a:lnTo>
                  <a:lnTo>
                    <a:pt x="45" y="3"/>
                  </a:lnTo>
                  <a:lnTo>
                    <a:pt x="51" y="0"/>
                  </a:lnTo>
                  <a:lnTo>
                    <a:pt x="60" y="1"/>
                  </a:lnTo>
                  <a:lnTo>
                    <a:pt x="58" y="8"/>
                  </a:lnTo>
                  <a:lnTo>
                    <a:pt x="66" y="19"/>
                  </a:lnTo>
                  <a:lnTo>
                    <a:pt x="66" y="34"/>
                  </a:lnTo>
                  <a:lnTo>
                    <a:pt x="68" y="50"/>
                  </a:lnTo>
                  <a:lnTo>
                    <a:pt x="72" y="58"/>
                  </a:lnTo>
                  <a:lnTo>
                    <a:pt x="68" y="76"/>
                  </a:lnTo>
                  <a:lnTo>
                    <a:pt x="70" y="87"/>
                  </a:lnTo>
                  <a:lnTo>
                    <a:pt x="75" y="100"/>
                  </a:lnTo>
                  <a:lnTo>
                    <a:pt x="79" y="10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44" name="Freeform 73"/>
            <p:cNvSpPr>
              <a:spLocks/>
            </p:cNvSpPr>
            <p:nvPr/>
          </p:nvSpPr>
          <p:spPr bwMode="auto">
            <a:xfrm>
              <a:off x="3743325" y="3494087"/>
              <a:ext cx="211138" cy="174625"/>
            </a:xfrm>
            <a:custGeom>
              <a:avLst/>
              <a:gdLst>
                <a:gd name="T0" fmla="*/ 116 w 133"/>
                <a:gd name="T1" fmla="*/ 101 h 110"/>
                <a:gd name="T2" fmla="*/ 108 w 133"/>
                <a:gd name="T3" fmla="*/ 110 h 110"/>
                <a:gd name="T4" fmla="*/ 105 w 133"/>
                <a:gd name="T5" fmla="*/ 97 h 110"/>
                <a:gd name="T6" fmla="*/ 93 w 133"/>
                <a:gd name="T7" fmla="*/ 86 h 110"/>
                <a:gd name="T8" fmla="*/ 84 w 133"/>
                <a:gd name="T9" fmla="*/ 88 h 110"/>
                <a:gd name="T10" fmla="*/ 81 w 133"/>
                <a:gd name="T11" fmla="*/ 75 h 110"/>
                <a:gd name="T12" fmla="*/ 78 w 133"/>
                <a:gd name="T13" fmla="*/ 60 h 110"/>
                <a:gd name="T14" fmla="*/ 58 w 133"/>
                <a:gd name="T15" fmla="*/ 53 h 110"/>
                <a:gd name="T16" fmla="*/ 49 w 133"/>
                <a:gd name="T17" fmla="*/ 57 h 110"/>
                <a:gd name="T18" fmla="*/ 44 w 133"/>
                <a:gd name="T19" fmla="*/ 67 h 110"/>
                <a:gd name="T20" fmla="*/ 26 w 133"/>
                <a:gd name="T21" fmla="*/ 64 h 110"/>
                <a:gd name="T22" fmla="*/ 14 w 133"/>
                <a:gd name="T23" fmla="*/ 53 h 110"/>
                <a:gd name="T24" fmla="*/ 8 w 133"/>
                <a:gd name="T25" fmla="*/ 40 h 110"/>
                <a:gd name="T26" fmla="*/ 0 w 133"/>
                <a:gd name="T27" fmla="*/ 32 h 110"/>
                <a:gd name="T28" fmla="*/ 14 w 133"/>
                <a:gd name="T29" fmla="*/ 22 h 110"/>
                <a:gd name="T30" fmla="*/ 22 w 133"/>
                <a:gd name="T31" fmla="*/ 19 h 110"/>
                <a:gd name="T32" fmla="*/ 24 w 133"/>
                <a:gd name="T33" fmla="*/ 9 h 110"/>
                <a:gd name="T34" fmla="*/ 26 w 133"/>
                <a:gd name="T35" fmla="*/ 0 h 110"/>
                <a:gd name="T36" fmla="*/ 48 w 133"/>
                <a:gd name="T37" fmla="*/ 5 h 110"/>
                <a:gd name="T38" fmla="*/ 54 w 133"/>
                <a:gd name="T39" fmla="*/ 2 h 110"/>
                <a:gd name="T40" fmla="*/ 66 w 133"/>
                <a:gd name="T41" fmla="*/ 3 h 110"/>
                <a:gd name="T42" fmla="*/ 70 w 133"/>
                <a:gd name="T43" fmla="*/ 10 h 110"/>
                <a:gd name="T44" fmla="*/ 78 w 133"/>
                <a:gd name="T45" fmla="*/ 8 h 110"/>
                <a:gd name="T46" fmla="*/ 91 w 133"/>
                <a:gd name="T47" fmla="*/ 15 h 110"/>
                <a:gd name="T48" fmla="*/ 102 w 133"/>
                <a:gd name="T49" fmla="*/ 8 h 110"/>
                <a:gd name="T50" fmla="*/ 110 w 133"/>
                <a:gd name="T51" fmla="*/ 6 h 110"/>
                <a:gd name="T52" fmla="*/ 116 w 133"/>
                <a:gd name="T53" fmla="*/ 16 h 110"/>
                <a:gd name="T54" fmla="*/ 120 w 133"/>
                <a:gd name="T55" fmla="*/ 30 h 110"/>
                <a:gd name="T56" fmla="*/ 123 w 133"/>
                <a:gd name="T57" fmla="*/ 35 h 110"/>
                <a:gd name="T58" fmla="*/ 124 w 133"/>
                <a:gd name="T59" fmla="*/ 43 h 110"/>
                <a:gd name="T60" fmla="*/ 126 w 133"/>
                <a:gd name="T61" fmla="*/ 51 h 110"/>
                <a:gd name="T62" fmla="*/ 128 w 133"/>
                <a:gd name="T63" fmla="*/ 67 h 110"/>
                <a:gd name="T64" fmla="*/ 126 w 133"/>
                <a:gd name="T65" fmla="*/ 86 h 110"/>
                <a:gd name="T66" fmla="*/ 126 w 133"/>
                <a:gd name="T67" fmla="*/ 93 h 110"/>
                <a:gd name="T68" fmla="*/ 122 w 133"/>
                <a:gd name="T69" fmla="*/ 10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" h="110">
                  <a:moveTo>
                    <a:pt x="122" y="102"/>
                  </a:moveTo>
                  <a:lnTo>
                    <a:pt x="116" y="101"/>
                  </a:lnTo>
                  <a:lnTo>
                    <a:pt x="113" y="110"/>
                  </a:lnTo>
                  <a:lnTo>
                    <a:pt x="108" y="110"/>
                  </a:lnTo>
                  <a:lnTo>
                    <a:pt x="104" y="105"/>
                  </a:lnTo>
                  <a:lnTo>
                    <a:pt x="105" y="97"/>
                  </a:lnTo>
                  <a:lnTo>
                    <a:pt x="98" y="84"/>
                  </a:lnTo>
                  <a:lnTo>
                    <a:pt x="93" y="86"/>
                  </a:lnTo>
                  <a:lnTo>
                    <a:pt x="89" y="87"/>
                  </a:lnTo>
                  <a:lnTo>
                    <a:pt x="84" y="88"/>
                  </a:lnTo>
                  <a:lnTo>
                    <a:pt x="84" y="80"/>
                  </a:lnTo>
                  <a:lnTo>
                    <a:pt x="81" y="75"/>
                  </a:lnTo>
                  <a:lnTo>
                    <a:pt x="82" y="69"/>
                  </a:lnTo>
                  <a:lnTo>
                    <a:pt x="78" y="60"/>
                  </a:lnTo>
                  <a:lnTo>
                    <a:pt x="73" y="53"/>
                  </a:lnTo>
                  <a:lnTo>
                    <a:pt x="58" y="53"/>
                  </a:lnTo>
                  <a:lnTo>
                    <a:pt x="54" y="57"/>
                  </a:lnTo>
                  <a:lnTo>
                    <a:pt x="49" y="57"/>
                  </a:lnTo>
                  <a:lnTo>
                    <a:pt x="46" y="61"/>
                  </a:lnTo>
                  <a:lnTo>
                    <a:pt x="44" y="67"/>
                  </a:lnTo>
                  <a:lnTo>
                    <a:pt x="34" y="76"/>
                  </a:lnTo>
                  <a:lnTo>
                    <a:pt x="26" y="64"/>
                  </a:lnTo>
                  <a:lnTo>
                    <a:pt x="19" y="56"/>
                  </a:lnTo>
                  <a:lnTo>
                    <a:pt x="14" y="53"/>
                  </a:lnTo>
                  <a:lnTo>
                    <a:pt x="10" y="49"/>
                  </a:lnTo>
                  <a:lnTo>
                    <a:pt x="8" y="40"/>
                  </a:lnTo>
                  <a:lnTo>
                    <a:pt x="5" y="35"/>
                  </a:lnTo>
                  <a:lnTo>
                    <a:pt x="0" y="32"/>
                  </a:lnTo>
                  <a:lnTo>
                    <a:pt x="8" y="22"/>
                  </a:lnTo>
                  <a:lnTo>
                    <a:pt x="14" y="22"/>
                  </a:lnTo>
                  <a:lnTo>
                    <a:pt x="18" y="19"/>
                  </a:lnTo>
                  <a:lnTo>
                    <a:pt x="22" y="19"/>
                  </a:lnTo>
                  <a:lnTo>
                    <a:pt x="25" y="16"/>
                  </a:lnTo>
                  <a:lnTo>
                    <a:pt x="24" y="9"/>
                  </a:lnTo>
                  <a:lnTo>
                    <a:pt x="26" y="7"/>
                  </a:lnTo>
                  <a:lnTo>
                    <a:pt x="26" y="0"/>
                  </a:lnTo>
                  <a:lnTo>
                    <a:pt x="35" y="0"/>
                  </a:lnTo>
                  <a:lnTo>
                    <a:pt x="48" y="5"/>
                  </a:lnTo>
                  <a:lnTo>
                    <a:pt x="52" y="5"/>
                  </a:lnTo>
                  <a:lnTo>
                    <a:pt x="54" y="2"/>
                  </a:lnTo>
                  <a:lnTo>
                    <a:pt x="64" y="4"/>
                  </a:lnTo>
                  <a:lnTo>
                    <a:pt x="66" y="3"/>
                  </a:lnTo>
                  <a:lnTo>
                    <a:pt x="67" y="10"/>
                  </a:lnTo>
                  <a:lnTo>
                    <a:pt x="70" y="10"/>
                  </a:lnTo>
                  <a:lnTo>
                    <a:pt x="75" y="8"/>
                  </a:lnTo>
                  <a:lnTo>
                    <a:pt x="78" y="8"/>
                  </a:lnTo>
                  <a:lnTo>
                    <a:pt x="83" y="14"/>
                  </a:lnTo>
                  <a:lnTo>
                    <a:pt x="91" y="15"/>
                  </a:lnTo>
                  <a:lnTo>
                    <a:pt x="96" y="11"/>
                  </a:lnTo>
                  <a:lnTo>
                    <a:pt x="102" y="8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10"/>
                  </a:lnTo>
                  <a:lnTo>
                    <a:pt x="116" y="16"/>
                  </a:lnTo>
                  <a:lnTo>
                    <a:pt x="123" y="25"/>
                  </a:lnTo>
                  <a:lnTo>
                    <a:pt x="120" y="30"/>
                  </a:lnTo>
                  <a:lnTo>
                    <a:pt x="119" y="37"/>
                  </a:lnTo>
                  <a:lnTo>
                    <a:pt x="123" y="35"/>
                  </a:lnTo>
                  <a:lnTo>
                    <a:pt x="125" y="37"/>
                  </a:lnTo>
                  <a:lnTo>
                    <a:pt x="124" y="43"/>
                  </a:lnTo>
                  <a:lnTo>
                    <a:pt x="130" y="49"/>
                  </a:lnTo>
                  <a:lnTo>
                    <a:pt x="126" y="51"/>
                  </a:lnTo>
                  <a:lnTo>
                    <a:pt x="124" y="58"/>
                  </a:lnTo>
                  <a:lnTo>
                    <a:pt x="128" y="67"/>
                  </a:lnTo>
                  <a:lnTo>
                    <a:pt x="133" y="83"/>
                  </a:lnTo>
                  <a:lnTo>
                    <a:pt x="126" y="86"/>
                  </a:lnTo>
                  <a:lnTo>
                    <a:pt x="124" y="89"/>
                  </a:lnTo>
                  <a:lnTo>
                    <a:pt x="126" y="93"/>
                  </a:lnTo>
                  <a:lnTo>
                    <a:pt x="125" y="102"/>
                  </a:lnTo>
                  <a:lnTo>
                    <a:pt x="122" y="102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45" name="Freeform 74"/>
            <p:cNvSpPr>
              <a:spLocks/>
            </p:cNvSpPr>
            <p:nvPr/>
          </p:nvSpPr>
          <p:spPr bwMode="auto">
            <a:xfrm>
              <a:off x="3694112" y="3451225"/>
              <a:ext cx="87313" cy="25400"/>
            </a:xfrm>
            <a:custGeom>
              <a:avLst/>
              <a:gdLst>
                <a:gd name="T0" fmla="*/ 0 w 55"/>
                <a:gd name="T1" fmla="*/ 15 h 16"/>
                <a:gd name="T2" fmla="*/ 3 w 55"/>
                <a:gd name="T3" fmla="*/ 6 h 16"/>
                <a:gd name="T4" fmla="*/ 23 w 55"/>
                <a:gd name="T5" fmla="*/ 5 h 16"/>
                <a:gd name="T6" fmla="*/ 27 w 55"/>
                <a:gd name="T7" fmla="*/ 0 h 16"/>
                <a:gd name="T8" fmla="*/ 33 w 55"/>
                <a:gd name="T9" fmla="*/ 0 h 16"/>
                <a:gd name="T10" fmla="*/ 40 w 55"/>
                <a:gd name="T11" fmla="*/ 5 h 16"/>
                <a:gd name="T12" fmla="*/ 45 w 55"/>
                <a:gd name="T13" fmla="*/ 5 h 16"/>
                <a:gd name="T14" fmla="*/ 51 w 55"/>
                <a:gd name="T15" fmla="*/ 2 h 16"/>
                <a:gd name="T16" fmla="*/ 55 w 55"/>
                <a:gd name="T17" fmla="*/ 8 h 16"/>
                <a:gd name="T18" fmla="*/ 47 w 55"/>
                <a:gd name="T19" fmla="*/ 13 h 16"/>
                <a:gd name="T20" fmla="*/ 39 w 55"/>
                <a:gd name="T21" fmla="*/ 12 h 16"/>
                <a:gd name="T22" fmla="*/ 31 w 55"/>
                <a:gd name="T23" fmla="*/ 8 h 16"/>
                <a:gd name="T24" fmla="*/ 25 w 55"/>
                <a:gd name="T25" fmla="*/ 13 h 16"/>
                <a:gd name="T26" fmla="*/ 21 w 55"/>
                <a:gd name="T27" fmla="*/ 13 h 16"/>
                <a:gd name="T28" fmla="*/ 17 w 55"/>
                <a:gd name="T29" fmla="*/ 16 h 16"/>
                <a:gd name="T30" fmla="*/ 0 w 55"/>
                <a:gd name="T31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16">
                  <a:moveTo>
                    <a:pt x="0" y="15"/>
                  </a:moveTo>
                  <a:lnTo>
                    <a:pt x="3" y="6"/>
                  </a:lnTo>
                  <a:lnTo>
                    <a:pt x="23" y="5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40" y="5"/>
                  </a:lnTo>
                  <a:lnTo>
                    <a:pt x="45" y="5"/>
                  </a:lnTo>
                  <a:lnTo>
                    <a:pt x="51" y="2"/>
                  </a:lnTo>
                  <a:lnTo>
                    <a:pt x="55" y="8"/>
                  </a:lnTo>
                  <a:lnTo>
                    <a:pt x="47" y="13"/>
                  </a:lnTo>
                  <a:lnTo>
                    <a:pt x="39" y="12"/>
                  </a:lnTo>
                  <a:lnTo>
                    <a:pt x="31" y="8"/>
                  </a:lnTo>
                  <a:lnTo>
                    <a:pt x="25" y="13"/>
                  </a:lnTo>
                  <a:lnTo>
                    <a:pt x="21" y="13"/>
                  </a:lnTo>
                  <a:lnTo>
                    <a:pt x="17" y="16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46" name="Freeform 75"/>
            <p:cNvSpPr>
              <a:spLocks/>
            </p:cNvSpPr>
            <p:nvPr/>
          </p:nvSpPr>
          <p:spPr bwMode="auto">
            <a:xfrm>
              <a:off x="3698875" y="3492500"/>
              <a:ext cx="85725" cy="52388"/>
            </a:xfrm>
            <a:custGeom>
              <a:avLst/>
              <a:gdLst>
                <a:gd name="T0" fmla="*/ 28 w 54"/>
                <a:gd name="T1" fmla="*/ 33 h 33"/>
                <a:gd name="T2" fmla="*/ 18 w 54"/>
                <a:gd name="T3" fmla="*/ 24 h 33"/>
                <a:gd name="T4" fmla="*/ 10 w 54"/>
                <a:gd name="T5" fmla="*/ 23 h 33"/>
                <a:gd name="T6" fmla="*/ 6 w 54"/>
                <a:gd name="T7" fmla="*/ 17 h 33"/>
                <a:gd name="T8" fmla="*/ 6 w 54"/>
                <a:gd name="T9" fmla="*/ 14 h 33"/>
                <a:gd name="T10" fmla="*/ 1 w 54"/>
                <a:gd name="T11" fmla="*/ 10 h 33"/>
                <a:gd name="T12" fmla="*/ 0 w 54"/>
                <a:gd name="T13" fmla="*/ 5 h 33"/>
                <a:gd name="T14" fmla="*/ 10 w 54"/>
                <a:gd name="T15" fmla="*/ 2 h 33"/>
                <a:gd name="T16" fmla="*/ 16 w 54"/>
                <a:gd name="T17" fmla="*/ 2 h 33"/>
                <a:gd name="T18" fmla="*/ 21 w 54"/>
                <a:gd name="T19" fmla="*/ 0 h 33"/>
                <a:gd name="T20" fmla="*/ 54 w 54"/>
                <a:gd name="T21" fmla="*/ 1 h 33"/>
                <a:gd name="T22" fmla="*/ 54 w 54"/>
                <a:gd name="T23" fmla="*/ 8 h 33"/>
                <a:gd name="T24" fmla="*/ 52 w 54"/>
                <a:gd name="T25" fmla="*/ 10 h 33"/>
                <a:gd name="T26" fmla="*/ 53 w 54"/>
                <a:gd name="T27" fmla="*/ 17 h 33"/>
                <a:gd name="T28" fmla="*/ 50 w 54"/>
                <a:gd name="T29" fmla="*/ 20 h 33"/>
                <a:gd name="T30" fmla="*/ 46 w 54"/>
                <a:gd name="T31" fmla="*/ 20 h 33"/>
                <a:gd name="T32" fmla="*/ 42 w 54"/>
                <a:gd name="T33" fmla="*/ 23 h 33"/>
                <a:gd name="T34" fmla="*/ 36 w 54"/>
                <a:gd name="T35" fmla="*/ 23 h 33"/>
                <a:gd name="T36" fmla="*/ 28 w 54"/>
                <a:gd name="T3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33">
                  <a:moveTo>
                    <a:pt x="28" y="33"/>
                  </a:moveTo>
                  <a:lnTo>
                    <a:pt x="18" y="24"/>
                  </a:lnTo>
                  <a:lnTo>
                    <a:pt x="10" y="23"/>
                  </a:lnTo>
                  <a:lnTo>
                    <a:pt x="6" y="17"/>
                  </a:lnTo>
                  <a:lnTo>
                    <a:pt x="6" y="14"/>
                  </a:lnTo>
                  <a:lnTo>
                    <a:pt x="1" y="10"/>
                  </a:lnTo>
                  <a:lnTo>
                    <a:pt x="0" y="5"/>
                  </a:lnTo>
                  <a:lnTo>
                    <a:pt x="10" y="2"/>
                  </a:lnTo>
                  <a:lnTo>
                    <a:pt x="16" y="2"/>
                  </a:lnTo>
                  <a:lnTo>
                    <a:pt x="21" y="0"/>
                  </a:lnTo>
                  <a:lnTo>
                    <a:pt x="54" y="1"/>
                  </a:lnTo>
                  <a:lnTo>
                    <a:pt x="54" y="8"/>
                  </a:lnTo>
                  <a:lnTo>
                    <a:pt x="52" y="10"/>
                  </a:lnTo>
                  <a:lnTo>
                    <a:pt x="53" y="17"/>
                  </a:lnTo>
                  <a:lnTo>
                    <a:pt x="50" y="20"/>
                  </a:lnTo>
                  <a:lnTo>
                    <a:pt x="46" y="20"/>
                  </a:lnTo>
                  <a:lnTo>
                    <a:pt x="42" y="23"/>
                  </a:lnTo>
                  <a:lnTo>
                    <a:pt x="36" y="23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47" name="Freeform 76"/>
            <p:cNvSpPr>
              <a:spLocks/>
            </p:cNvSpPr>
            <p:nvPr/>
          </p:nvSpPr>
          <p:spPr bwMode="auto">
            <a:xfrm>
              <a:off x="4452937" y="3833813"/>
              <a:ext cx="58738" cy="41275"/>
            </a:xfrm>
            <a:custGeom>
              <a:avLst/>
              <a:gdLst>
                <a:gd name="T0" fmla="*/ 4 w 37"/>
                <a:gd name="T1" fmla="*/ 26 h 26"/>
                <a:gd name="T2" fmla="*/ 0 w 37"/>
                <a:gd name="T3" fmla="*/ 23 h 26"/>
                <a:gd name="T4" fmla="*/ 7 w 37"/>
                <a:gd name="T5" fmla="*/ 0 h 26"/>
                <a:gd name="T6" fmla="*/ 37 w 37"/>
                <a:gd name="T7" fmla="*/ 0 h 26"/>
                <a:gd name="T8" fmla="*/ 37 w 37"/>
                <a:gd name="T9" fmla="*/ 25 h 26"/>
                <a:gd name="T10" fmla="*/ 10 w 37"/>
                <a:gd name="T11" fmla="*/ 25 h 26"/>
                <a:gd name="T12" fmla="*/ 4 w 37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6">
                  <a:moveTo>
                    <a:pt x="4" y="26"/>
                  </a:moveTo>
                  <a:lnTo>
                    <a:pt x="0" y="23"/>
                  </a:lnTo>
                  <a:lnTo>
                    <a:pt x="7" y="0"/>
                  </a:lnTo>
                  <a:lnTo>
                    <a:pt x="37" y="0"/>
                  </a:lnTo>
                  <a:lnTo>
                    <a:pt x="37" y="25"/>
                  </a:lnTo>
                  <a:lnTo>
                    <a:pt x="10" y="25"/>
                  </a:lnTo>
                  <a:lnTo>
                    <a:pt x="4" y="26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48" name="Freeform 102"/>
            <p:cNvSpPr>
              <a:spLocks/>
            </p:cNvSpPr>
            <p:nvPr/>
          </p:nvSpPr>
          <p:spPr bwMode="auto">
            <a:xfrm>
              <a:off x="5170487" y="3727450"/>
              <a:ext cx="231775" cy="336550"/>
            </a:xfrm>
            <a:custGeom>
              <a:avLst/>
              <a:gdLst>
                <a:gd name="T0" fmla="*/ 131 w 146"/>
                <a:gd name="T1" fmla="*/ 132 h 212"/>
                <a:gd name="T2" fmla="*/ 141 w 146"/>
                <a:gd name="T3" fmla="*/ 149 h 212"/>
                <a:gd name="T4" fmla="*/ 128 w 146"/>
                <a:gd name="T5" fmla="*/ 158 h 212"/>
                <a:gd name="T6" fmla="*/ 124 w 146"/>
                <a:gd name="T7" fmla="*/ 166 h 212"/>
                <a:gd name="T8" fmla="*/ 117 w 146"/>
                <a:gd name="T9" fmla="*/ 168 h 212"/>
                <a:gd name="T10" fmla="*/ 114 w 146"/>
                <a:gd name="T11" fmla="*/ 183 h 212"/>
                <a:gd name="T12" fmla="*/ 108 w 146"/>
                <a:gd name="T13" fmla="*/ 191 h 212"/>
                <a:gd name="T14" fmla="*/ 104 w 146"/>
                <a:gd name="T15" fmla="*/ 205 h 212"/>
                <a:gd name="T16" fmla="*/ 97 w 146"/>
                <a:gd name="T17" fmla="*/ 212 h 212"/>
                <a:gd name="T18" fmla="*/ 71 w 146"/>
                <a:gd name="T19" fmla="*/ 191 h 212"/>
                <a:gd name="T20" fmla="*/ 70 w 146"/>
                <a:gd name="T21" fmla="*/ 179 h 212"/>
                <a:gd name="T22" fmla="*/ 3 w 146"/>
                <a:gd name="T23" fmla="*/ 136 h 212"/>
                <a:gd name="T24" fmla="*/ 0 w 146"/>
                <a:gd name="T25" fmla="*/ 134 h 212"/>
                <a:gd name="T26" fmla="*/ 0 w 146"/>
                <a:gd name="T27" fmla="*/ 112 h 212"/>
                <a:gd name="T28" fmla="*/ 5 w 146"/>
                <a:gd name="T29" fmla="*/ 104 h 212"/>
                <a:gd name="T30" fmla="*/ 14 w 146"/>
                <a:gd name="T31" fmla="*/ 90 h 212"/>
                <a:gd name="T32" fmla="*/ 21 w 146"/>
                <a:gd name="T33" fmla="*/ 75 h 212"/>
                <a:gd name="T34" fmla="*/ 13 w 146"/>
                <a:gd name="T35" fmla="*/ 51 h 212"/>
                <a:gd name="T36" fmla="*/ 11 w 146"/>
                <a:gd name="T37" fmla="*/ 41 h 212"/>
                <a:gd name="T38" fmla="*/ 2 w 146"/>
                <a:gd name="T39" fmla="*/ 26 h 212"/>
                <a:gd name="T40" fmla="*/ 13 w 146"/>
                <a:gd name="T41" fmla="*/ 14 h 212"/>
                <a:gd name="T42" fmla="*/ 25 w 146"/>
                <a:gd name="T43" fmla="*/ 0 h 212"/>
                <a:gd name="T44" fmla="*/ 35 w 146"/>
                <a:gd name="T45" fmla="*/ 4 h 212"/>
                <a:gd name="T46" fmla="*/ 35 w 146"/>
                <a:gd name="T47" fmla="*/ 15 h 212"/>
                <a:gd name="T48" fmla="*/ 41 w 146"/>
                <a:gd name="T49" fmla="*/ 22 h 212"/>
                <a:gd name="T50" fmla="*/ 54 w 146"/>
                <a:gd name="T51" fmla="*/ 22 h 212"/>
                <a:gd name="T52" fmla="*/ 77 w 146"/>
                <a:gd name="T53" fmla="*/ 40 h 212"/>
                <a:gd name="T54" fmla="*/ 83 w 146"/>
                <a:gd name="T55" fmla="*/ 40 h 212"/>
                <a:gd name="T56" fmla="*/ 88 w 146"/>
                <a:gd name="T57" fmla="*/ 39 h 212"/>
                <a:gd name="T58" fmla="*/ 92 w 146"/>
                <a:gd name="T59" fmla="*/ 42 h 212"/>
                <a:gd name="T60" fmla="*/ 104 w 146"/>
                <a:gd name="T61" fmla="*/ 43 h 212"/>
                <a:gd name="T62" fmla="*/ 109 w 146"/>
                <a:gd name="T63" fmla="*/ 35 h 212"/>
                <a:gd name="T64" fmla="*/ 126 w 146"/>
                <a:gd name="T65" fmla="*/ 26 h 212"/>
                <a:gd name="T66" fmla="*/ 133 w 146"/>
                <a:gd name="T67" fmla="*/ 33 h 212"/>
                <a:gd name="T68" fmla="*/ 146 w 146"/>
                <a:gd name="T69" fmla="*/ 33 h 212"/>
                <a:gd name="T70" fmla="*/ 130 w 146"/>
                <a:gd name="T71" fmla="*/ 56 h 212"/>
                <a:gd name="T72" fmla="*/ 131 w 146"/>
                <a:gd name="T73" fmla="*/ 13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6" h="212">
                  <a:moveTo>
                    <a:pt x="131" y="132"/>
                  </a:moveTo>
                  <a:lnTo>
                    <a:pt x="141" y="149"/>
                  </a:lnTo>
                  <a:lnTo>
                    <a:pt x="128" y="158"/>
                  </a:lnTo>
                  <a:lnTo>
                    <a:pt x="124" y="166"/>
                  </a:lnTo>
                  <a:lnTo>
                    <a:pt x="117" y="168"/>
                  </a:lnTo>
                  <a:lnTo>
                    <a:pt x="114" y="183"/>
                  </a:lnTo>
                  <a:lnTo>
                    <a:pt x="108" y="191"/>
                  </a:lnTo>
                  <a:lnTo>
                    <a:pt x="104" y="205"/>
                  </a:lnTo>
                  <a:lnTo>
                    <a:pt x="97" y="212"/>
                  </a:lnTo>
                  <a:lnTo>
                    <a:pt x="71" y="191"/>
                  </a:lnTo>
                  <a:lnTo>
                    <a:pt x="70" y="179"/>
                  </a:lnTo>
                  <a:lnTo>
                    <a:pt x="3" y="136"/>
                  </a:lnTo>
                  <a:lnTo>
                    <a:pt x="0" y="134"/>
                  </a:lnTo>
                  <a:lnTo>
                    <a:pt x="0" y="112"/>
                  </a:lnTo>
                  <a:lnTo>
                    <a:pt x="5" y="104"/>
                  </a:lnTo>
                  <a:lnTo>
                    <a:pt x="14" y="90"/>
                  </a:lnTo>
                  <a:lnTo>
                    <a:pt x="21" y="75"/>
                  </a:lnTo>
                  <a:lnTo>
                    <a:pt x="13" y="51"/>
                  </a:lnTo>
                  <a:lnTo>
                    <a:pt x="11" y="41"/>
                  </a:lnTo>
                  <a:lnTo>
                    <a:pt x="2" y="26"/>
                  </a:lnTo>
                  <a:lnTo>
                    <a:pt x="13" y="14"/>
                  </a:lnTo>
                  <a:lnTo>
                    <a:pt x="25" y="0"/>
                  </a:lnTo>
                  <a:lnTo>
                    <a:pt x="35" y="4"/>
                  </a:lnTo>
                  <a:lnTo>
                    <a:pt x="35" y="15"/>
                  </a:lnTo>
                  <a:lnTo>
                    <a:pt x="41" y="22"/>
                  </a:lnTo>
                  <a:lnTo>
                    <a:pt x="54" y="22"/>
                  </a:lnTo>
                  <a:lnTo>
                    <a:pt x="77" y="40"/>
                  </a:lnTo>
                  <a:lnTo>
                    <a:pt x="83" y="40"/>
                  </a:lnTo>
                  <a:lnTo>
                    <a:pt x="88" y="39"/>
                  </a:lnTo>
                  <a:lnTo>
                    <a:pt x="92" y="42"/>
                  </a:lnTo>
                  <a:lnTo>
                    <a:pt x="104" y="43"/>
                  </a:lnTo>
                  <a:lnTo>
                    <a:pt x="109" y="35"/>
                  </a:lnTo>
                  <a:lnTo>
                    <a:pt x="126" y="26"/>
                  </a:lnTo>
                  <a:lnTo>
                    <a:pt x="133" y="33"/>
                  </a:lnTo>
                  <a:lnTo>
                    <a:pt x="146" y="33"/>
                  </a:lnTo>
                  <a:lnTo>
                    <a:pt x="130" y="56"/>
                  </a:lnTo>
                  <a:lnTo>
                    <a:pt x="131" y="132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49" name="Freeform 110"/>
            <p:cNvSpPr>
              <a:spLocks/>
            </p:cNvSpPr>
            <p:nvPr/>
          </p:nvSpPr>
          <p:spPr bwMode="auto">
            <a:xfrm>
              <a:off x="3849687" y="3627438"/>
              <a:ext cx="112713" cy="138113"/>
            </a:xfrm>
            <a:custGeom>
              <a:avLst/>
              <a:gdLst>
                <a:gd name="T0" fmla="*/ 68 w 71"/>
                <a:gd name="T1" fmla="*/ 87 h 87"/>
                <a:gd name="T2" fmla="*/ 63 w 71"/>
                <a:gd name="T3" fmla="*/ 87 h 87"/>
                <a:gd name="T4" fmla="*/ 44 w 71"/>
                <a:gd name="T5" fmla="*/ 77 h 87"/>
                <a:gd name="T6" fmla="*/ 27 w 71"/>
                <a:gd name="T7" fmla="*/ 61 h 87"/>
                <a:gd name="T8" fmla="*/ 12 w 71"/>
                <a:gd name="T9" fmla="*/ 50 h 87"/>
                <a:gd name="T10" fmla="*/ 0 w 71"/>
                <a:gd name="T11" fmla="*/ 37 h 87"/>
                <a:gd name="T12" fmla="*/ 4 w 71"/>
                <a:gd name="T13" fmla="*/ 30 h 87"/>
                <a:gd name="T14" fmla="*/ 5 w 71"/>
                <a:gd name="T15" fmla="*/ 24 h 87"/>
                <a:gd name="T16" fmla="*/ 13 w 71"/>
                <a:gd name="T17" fmla="*/ 12 h 87"/>
                <a:gd name="T18" fmla="*/ 22 w 71"/>
                <a:gd name="T19" fmla="*/ 3 h 87"/>
                <a:gd name="T20" fmla="*/ 26 w 71"/>
                <a:gd name="T21" fmla="*/ 2 h 87"/>
                <a:gd name="T22" fmla="*/ 31 w 71"/>
                <a:gd name="T23" fmla="*/ 0 h 87"/>
                <a:gd name="T24" fmla="*/ 38 w 71"/>
                <a:gd name="T25" fmla="*/ 13 h 87"/>
                <a:gd name="T26" fmla="*/ 37 w 71"/>
                <a:gd name="T27" fmla="*/ 21 h 87"/>
                <a:gd name="T28" fmla="*/ 41 w 71"/>
                <a:gd name="T29" fmla="*/ 26 h 87"/>
                <a:gd name="T30" fmla="*/ 46 w 71"/>
                <a:gd name="T31" fmla="*/ 26 h 87"/>
                <a:gd name="T32" fmla="*/ 49 w 71"/>
                <a:gd name="T33" fmla="*/ 17 h 87"/>
                <a:gd name="T34" fmla="*/ 55 w 71"/>
                <a:gd name="T35" fmla="*/ 18 h 87"/>
                <a:gd name="T36" fmla="*/ 54 w 71"/>
                <a:gd name="T37" fmla="*/ 24 h 87"/>
                <a:gd name="T38" fmla="*/ 55 w 71"/>
                <a:gd name="T39" fmla="*/ 34 h 87"/>
                <a:gd name="T40" fmla="*/ 52 w 71"/>
                <a:gd name="T41" fmla="*/ 43 h 87"/>
                <a:gd name="T42" fmla="*/ 57 w 71"/>
                <a:gd name="T43" fmla="*/ 49 h 87"/>
                <a:gd name="T44" fmla="*/ 63 w 71"/>
                <a:gd name="T45" fmla="*/ 50 h 87"/>
                <a:gd name="T46" fmla="*/ 70 w 71"/>
                <a:gd name="T47" fmla="*/ 59 h 87"/>
                <a:gd name="T48" fmla="*/ 71 w 71"/>
                <a:gd name="T49" fmla="*/ 67 h 87"/>
                <a:gd name="T50" fmla="*/ 69 w 71"/>
                <a:gd name="T51" fmla="*/ 70 h 87"/>
                <a:gd name="T52" fmla="*/ 68 w 71"/>
                <a:gd name="T5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" h="87">
                  <a:moveTo>
                    <a:pt x="68" y="87"/>
                  </a:moveTo>
                  <a:lnTo>
                    <a:pt x="63" y="87"/>
                  </a:lnTo>
                  <a:lnTo>
                    <a:pt x="44" y="77"/>
                  </a:lnTo>
                  <a:lnTo>
                    <a:pt x="27" y="61"/>
                  </a:lnTo>
                  <a:lnTo>
                    <a:pt x="12" y="50"/>
                  </a:lnTo>
                  <a:lnTo>
                    <a:pt x="0" y="37"/>
                  </a:lnTo>
                  <a:lnTo>
                    <a:pt x="4" y="30"/>
                  </a:lnTo>
                  <a:lnTo>
                    <a:pt x="5" y="24"/>
                  </a:lnTo>
                  <a:lnTo>
                    <a:pt x="13" y="12"/>
                  </a:lnTo>
                  <a:lnTo>
                    <a:pt x="22" y="3"/>
                  </a:lnTo>
                  <a:lnTo>
                    <a:pt x="26" y="2"/>
                  </a:lnTo>
                  <a:lnTo>
                    <a:pt x="31" y="0"/>
                  </a:lnTo>
                  <a:lnTo>
                    <a:pt x="38" y="13"/>
                  </a:lnTo>
                  <a:lnTo>
                    <a:pt x="37" y="21"/>
                  </a:lnTo>
                  <a:lnTo>
                    <a:pt x="41" y="26"/>
                  </a:lnTo>
                  <a:lnTo>
                    <a:pt x="46" y="26"/>
                  </a:lnTo>
                  <a:lnTo>
                    <a:pt x="49" y="17"/>
                  </a:lnTo>
                  <a:lnTo>
                    <a:pt x="55" y="18"/>
                  </a:lnTo>
                  <a:lnTo>
                    <a:pt x="54" y="24"/>
                  </a:lnTo>
                  <a:lnTo>
                    <a:pt x="55" y="34"/>
                  </a:lnTo>
                  <a:lnTo>
                    <a:pt x="52" y="43"/>
                  </a:lnTo>
                  <a:lnTo>
                    <a:pt x="57" y="49"/>
                  </a:lnTo>
                  <a:lnTo>
                    <a:pt x="63" y="50"/>
                  </a:lnTo>
                  <a:lnTo>
                    <a:pt x="70" y="59"/>
                  </a:lnTo>
                  <a:lnTo>
                    <a:pt x="71" y="67"/>
                  </a:lnTo>
                  <a:lnTo>
                    <a:pt x="69" y="70"/>
                  </a:lnTo>
                  <a:lnTo>
                    <a:pt x="68" y="87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50" name="Freeform 111"/>
            <p:cNvSpPr>
              <a:spLocks/>
            </p:cNvSpPr>
            <p:nvPr/>
          </p:nvSpPr>
          <p:spPr bwMode="auto">
            <a:xfrm>
              <a:off x="4445000" y="2816225"/>
              <a:ext cx="454025" cy="447675"/>
            </a:xfrm>
            <a:custGeom>
              <a:avLst/>
              <a:gdLst>
                <a:gd name="T0" fmla="*/ 101 w 286"/>
                <a:gd name="T1" fmla="*/ 213 h 282"/>
                <a:gd name="T2" fmla="*/ 88 w 286"/>
                <a:gd name="T3" fmla="*/ 221 h 282"/>
                <a:gd name="T4" fmla="*/ 78 w 286"/>
                <a:gd name="T5" fmla="*/ 210 h 282"/>
                <a:gd name="T6" fmla="*/ 49 w 286"/>
                <a:gd name="T7" fmla="*/ 201 h 282"/>
                <a:gd name="T8" fmla="*/ 41 w 286"/>
                <a:gd name="T9" fmla="*/ 188 h 282"/>
                <a:gd name="T10" fmla="*/ 27 w 286"/>
                <a:gd name="T11" fmla="*/ 178 h 282"/>
                <a:gd name="T12" fmla="*/ 19 w 286"/>
                <a:gd name="T13" fmla="*/ 182 h 282"/>
                <a:gd name="T14" fmla="*/ 12 w 286"/>
                <a:gd name="T15" fmla="*/ 170 h 282"/>
                <a:gd name="T16" fmla="*/ 11 w 286"/>
                <a:gd name="T17" fmla="*/ 162 h 282"/>
                <a:gd name="T18" fmla="*/ 0 w 286"/>
                <a:gd name="T19" fmla="*/ 146 h 282"/>
                <a:gd name="T20" fmla="*/ 7 w 286"/>
                <a:gd name="T21" fmla="*/ 138 h 282"/>
                <a:gd name="T22" fmla="*/ 5 w 286"/>
                <a:gd name="T23" fmla="*/ 125 h 282"/>
                <a:gd name="T24" fmla="*/ 7 w 286"/>
                <a:gd name="T25" fmla="*/ 113 h 282"/>
                <a:gd name="T26" fmla="*/ 6 w 286"/>
                <a:gd name="T27" fmla="*/ 104 h 282"/>
                <a:gd name="T28" fmla="*/ 9 w 286"/>
                <a:gd name="T29" fmla="*/ 87 h 282"/>
                <a:gd name="T30" fmla="*/ 7 w 286"/>
                <a:gd name="T31" fmla="*/ 77 h 282"/>
                <a:gd name="T32" fmla="*/ 1 w 286"/>
                <a:gd name="T33" fmla="*/ 59 h 282"/>
                <a:gd name="T34" fmla="*/ 10 w 286"/>
                <a:gd name="T35" fmla="*/ 54 h 282"/>
                <a:gd name="T36" fmla="*/ 11 w 286"/>
                <a:gd name="T37" fmla="*/ 45 h 282"/>
                <a:gd name="T38" fmla="*/ 9 w 286"/>
                <a:gd name="T39" fmla="*/ 37 h 282"/>
                <a:gd name="T40" fmla="*/ 21 w 286"/>
                <a:gd name="T41" fmla="*/ 29 h 282"/>
                <a:gd name="T42" fmla="*/ 26 w 286"/>
                <a:gd name="T43" fmla="*/ 22 h 282"/>
                <a:gd name="T44" fmla="*/ 34 w 286"/>
                <a:gd name="T45" fmla="*/ 16 h 282"/>
                <a:gd name="T46" fmla="*/ 35 w 286"/>
                <a:gd name="T47" fmla="*/ 0 h 282"/>
                <a:gd name="T48" fmla="*/ 55 w 286"/>
                <a:gd name="T49" fmla="*/ 7 h 282"/>
                <a:gd name="T50" fmla="*/ 63 w 286"/>
                <a:gd name="T51" fmla="*/ 6 h 282"/>
                <a:gd name="T52" fmla="*/ 77 w 286"/>
                <a:gd name="T53" fmla="*/ 9 h 282"/>
                <a:gd name="T54" fmla="*/ 101 w 286"/>
                <a:gd name="T55" fmla="*/ 18 h 282"/>
                <a:gd name="T56" fmla="*/ 110 w 286"/>
                <a:gd name="T57" fmla="*/ 37 h 282"/>
                <a:gd name="T58" fmla="*/ 126 w 286"/>
                <a:gd name="T59" fmla="*/ 41 h 282"/>
                <a:gd name="T60" fmla="*/ 151 w 286"/>
                <a:gd name="T61" fmla="*/ 50 h 282"/>
                <a:gd name="T62" fmla="*/ 170 w 286"/>
                <a:gd name="T63" fmla="*/ 60 h 282"/>
                <a:gd name="T64" fmla="*/ 178 w 286"/>
                <a:gd name="T65" fmla="*/ 54 h 282"/>
                <a:gd name="T66" fmla="*/ 186 w 286"/>
                <a:gd name="T67" fmla="*/ 45 h 282"/>
                <a:gd name="T68" fmla="*/ 181 w 286"/>
                <a:gd name="T69" fmla="*/ 29 h 282"/>
                <a:gd name="T70" fmla="*/ 186 w 286"/>
                <a:gd name="T71" fmla="*/ 19 h 282"/>
                <a:gd name="T72" fmla="*/ 198 w 286"/>
                <a:gd name="T73" fmla="*/ 9 h 282"/>
                <a:gd name="T74" fmla="*/ 210 w 286"/>
                <a:gd name="T75" fmla="*/ 6 h 282"/>
                <a:gd name="T76" fmla="*/ 234 w 286"/>
                <a:gd name="T77" fmla="*/ 11 h 282"/>
                <a:gd name="T78" fmla="*/ 241 w 286"/>
                <a:gd name="T79" fmla="*/ 20 h 282"/>
                <a:gd name="T80" fmla="*/ 247 w 286"/>
                <a:gd name="T81" fmla="*/ 20 h 282"/>
                <a:gd name="T82" fmla="*/ 253 w 286"/>
                <a:gd name="T83" fmla="*/ 23 h 282"/>
                <a:gd name="T84" fmla="*/ 270 w 286"/>
                <a:gd name="T85" fmla="*/ 26 h 282"/>
                <a:gd name="T86" fmla="*/ 275 w 286"/>
                <a:gd name="T87" fmla="*/ 33 h 282"/>
                <a:gd name="T88" fmla="*/ 270 w 286"/>
                <a:gd name="T89" fmla="*/ 43 h 282"/>
                <a:gd name="T90" fmla="*/ 273 w 286"/>
                <a:gd name="T91" fmla="*/ 51 h 282"/>
                <a:gd name="T92" fmla="*/ 269 w 286"/>
                <a:gd name="T93" fmla="*/ 64 h 282"/>
                <a:gd name="T94" fmla="*/ 275 w 286"/>
                <a:gd name="T95" fmla="*/ 81 h 282"/>
                <a:gd name="T96" fmla="*/ 280 w 286"/>
                <a:gd name="T97" fmla="*/ 155 h 282"/>
                <a:gd name="T98" fmla="*/ 284 w 286"/>
                <a:gd name="T99" fmla="*/ 231 h 282"/>
                <a:gd name="T100" fmla="*/ 286 w 286"/>
                <a:gd name="T101" fmla="*/ 273 h 282"/>
                <a:gd name="T102" fmla="*/ 265 w 286"/>
                <a:gd name="T103" fmla="*/ 273 h 282"/>
                <a:gd name="T104" fmla="*/ 265 w 286"/>
                <a:gd name="T105" fmla="*/ 282 h 282"/>
                <a:gd name="T106" fmla="*/ 192 w 286"/>
                <a:gd name="T107" fmla="*/ 242 h 282"/>
                <a:gd name="T108" fmla="*/ 119 w 286"/>
                <a:gd name="T109" fmla="*/ 202 h 282"/>
                <a:gd name="T110" fmla="*/ 101 w 286"/>
                <a:gd name="T111" fmla="*/ 213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6" h="282">
                  <a:moveTo>
                    <a:pt x="101" y="213"/>
                  </a:moveTo>
                  <a:lnTo>
                    <a:pt x="88" y="221"/>
                  </a:lnTo>
                  <a:lnTo>
                    <a:pt x="78" y="210"/>
                  </a:lnTo>
                  <a:lnTo>
                    <a:pt x="49" y="201"/>
                  </a:lnTo>
                  <a:lnTo>
                    <a:pt x="41" y="188"/>
                  </a:lnTo>
                  <a:lnTo>
                    <a:pt x="27" y="178"/>
                  </a:lnTo>
                  <a:lnTo>
                    <a:pt x="19" y="182"/>
                  </a:lnTo>
                  <a:lnTo>
                    <a:pt x="12" y="170"/>
                  </a:lnTo>
                  <a:lnTo>
                    <a:pt x="11" y="162"/>
                  </a:lnTo>
                  <a:lnTo>
                    <a:pt x="0" y="146"/>
                  </a:lnTo>
                  <a:lnTo>
                    <a:pt x="7" y="138"/>
                  </a:lnTo>
                  <a:lnTo>
                    <a:pt x="5" y="125"/>
                  </a:lnTo>
                  <a:lnTo>
                    <a:pt x="7" y="113"/>
                  </a:lnTo>
                  <a:lnTo>
                    <a:pt x="6" y="104"/>
                  </a:lnTo>
                  <a:lnTo>
                    <a:pt x="9" y="87"/>
                  </a:lnTo>
                  <a:lnTo>
                    <a:pt x="7" y="77"/>
                  </a:lnTo>
                  <a:lnTo>
                    <a:pt x="1" y="59"/>
                  </a:lnTo>
                  <a:lnTo>
                    <a:pt x="10" y="54"/>
                  </a:lnTo>
                  <a:lnTo>
                    <a:pt x="11" y="45"/>
                  </a:lnTo>
                  <a:lnTo>
                    <a:pt x="9" y="37"/>
                  </a:lnTo>
                  <a:lnTo>
                    <a:pt x="21" y="29"/>
                  </a:lnTo>
                  <a:lnTo>
                    <a:pt x="26" y="22"/>
                  </a:lnTo>
                  <a:lnTo>
                    <a:pt x="34" y="16"/>
                  </a:lnTo>
                  <a:lnTo>
                    <a:pt x="35" y="0"/>
                  </a:lnTo>
                  <a:lnTo>
                    <a:pt x="55" y="7"/>
                  </a:lnTo>
                  <a:lnTo>
                    <a:pt x="63" y="6"/>
                  </a:lnTo>
                  <a:lnTo>
                    <a:pt x="77" y="9"/>
                  </a:lnTo>
                  <a:lnTo>
                    <a:pt x="101" y="18"/>
                  </a:lnTo>
                  <a:lnTo>
                    <a:pt x="110" y="37"/>
                  </a:lnTo>
                  <a:lnTo>
                    <a:pt x="126" y="41"/>
                  </a:lnTo>
                  <a:lnTo>
                    <a:pt x="151" y="50"/>
                  </a:lnTo>
                  <a:lnTo>
                    <a:pt x="170" y="60"/>
                  </a:lnTo>
                  <a:lnTo>
                    <a:pt x="178" y="54"/>
                  </a:lnTo>
                  <a:lnTo>
                    <a:pt x="186" y="45"/>
                  </a:lnTo>
                  <a:lnTo>
                    <a:pt x="181" y="29"/>
                  </a:lnTo>
                  <a:lnTo>
                    <a:pt x="186" y="19"/>
                  </a:lnTo>
                  <a:lnTo>
                    <a:pt x="198" y="9"/>
                  </a:lnTo>
                  <a:lnTo>
                    <a:pt x="210" y="6"/>
                  </a:lnTo>
                  <a:lnTo>
                    <a:pt x="234" y="11"/>
                  </a:lnTo>
                  <a:lnTo>
                    <a:pt x="241" y="20"/>
                  </a:lnTo>
                  <a:lnTo>
                    <a:pt x="247" y="20"/>
                  </a:lnTo>
                  <a:lnTo>
                    <a:pt x="253" y="23"/>
                  </a:lnTo>
                  <a:lnTo>
                    <a:pt x="270" y="26"/>
                  </a:lnTo>
                  <a:lnTo>
                    <a:pt x="275" y="33"/>
                  </a:lnTo>
                  <a:lnTo>
                    <a:pt x="270" y="43"/>
                  </a:lnTo>
                  <a:lnTo>
                    <a:pt x="273" y="51"/>
                  </a:lnTo>
                  <a:lnTo>
                    <a:pt x="269" y="64"/>
                  </a:lnTo>
                  <a:lnTo>
                    <a:pt x="275" y="81"/>
                  </a:lnTo>
                  <a:lnTo>
                    <a:pt x="280" y="155"/>
                  </a:lnTo>
                  <a:lnTo>
                    <a:pt x="284" y="231"/>
                  </a:lnTo>
                  <a:lnTo>
                    <a:pt x="286" y="273"/>
                  </a:lnTo>
                  <a:lnTo>
                    <a:pt x="265" y="273"/>
                  </a:lnTo>
                  <a:lnTo>
                    <a:pt x="265" y="282"/>
                  </a:lnTo>
                  <a:lnTo>
                    <a:pt x="192" y="242"/>
                  </a:lnTo>
                  <a:lnTo>
                    <a:pt x="119" y="202"/>
                  </a:lnTo>
                  <a:lnTo>
                    <a:pt x="101" y="213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51" name="Freeform 113"/>
            <p:cNvSpPr>
              <a:spLocks/>
            </p:cNvSpPr>
            <p:nvPr/>
          </p:nvSpPr>
          <p:spPr bwMode="auto">
            <a:xfrm>
              <a:off x="4937125" y="4854575"/>
              <a:ext cx="66675" cy="65088"/>
            </a:xfrm>
            <a:custGeom>
              <a:avLst/>
              <a:gdLst>
                <a:gd name="T0" fmla="*/ 36 w 42"/>
                <a:gd name="T1" fmla="*/ 6 h 41"/>
                <a:gd name="T2" fmla="*/ 42 w 42"/>
                <a:gd name="T3" fmla="*/ 12 h 41"/>
                <a:gd name="T4" fmla="*/ 36 w 42"/>
                <a:gd name="T5" fmla="*/ 22 h 41"/>
                <a:gd name="T6" fmla="*/ 32 w 42"/>
                <a:gd name="T7" fmla="*/ 29 h 41"/>
                <a:gd name="T8" fmla="*/ 22 w 42"/>
                <a:gd name="T9" fmla="*/ 32 h 41"/>
                <a:gd name="T10" fmla="*/ 18 w 42"/>
                <a:gd name="T11" fmla="*/ 39 h 41"/>
                <a:gd name="T12" fmla="*/ 12 w 42"/>
                <a:gd name="T13" fmla="*/ 41 h 41"/>
                <a:gd name="T14" fmla="*/ 0 w 42"/>
                <a:gd name="T15" fmla="*/ 25 h 41"/>
                <a:gd name="T16" fmla="*/ 10 w 42"/>
                <a:gd name="T17" fmla="*/ 12 h 41"/>
                <a:gd name="T18" fmla="*/ 20 w 42"/>
                <a:gd name="T19" fmla="*/ 4 h 41"/>
                <a:gd name="T20" fmla="*/ 29 w 42"/>
                <a:gd name="T21" fmla="*/ 0 h 41"/>
                <a:gd name="T22" fmla="*/ 36 w 42"/>
                <a:gd name="T2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41">
                  <a:moveTo>
                    <a:pt x="36" y="6"/>
                  </a:moveTo>
                  <a:lnTo>
                    <a:pt x="42" y="12"/>
                  </a:lnTo>
                  <a:lnTo>
                    <a:pt x="36" y="22"/>
                  </a:lnTo>
                  <a:lnTo>
                    <a:pt x="32" y="29"/>
                  </a:lnTo>
                  <a:lnTo>
                    <a:pt x="22" y="32"/>
                  </a:lnTo>
                  <a:lnTo>
                    <a:pt x="18" y="39"/>
                  </a:lnTo>
                  <a:lnTo>
                    <a:pt x="12" y="41"/>
                  </a:lnTo>
                  <a:lnTo>
                    <a:pt x="0" y="25"/>
                  </a:lnTo>
                  <a:lnTo>
                    <a:pt x="10" y="12"/>
                  </a:lnTo>
                  <a:lnTo>
                    <a:pt x="20" y="4"/>
                  </a:lnTo>
                  <a:lnTo>
                    <a:pt x="29" y="0"/>
                  </a:lnTo>
                  <a:lnTo>
                    <a:pt x="36" y="6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52" name="Freeform 117"/>
            <p:cNvSpPr>
              <a:spLocks/>
            </p:cNvSpPr>
            <p:nvPr/>
          </p:nvSpPr>
          <p:spPr bwMode="auto">
            <a:xfrm>
              <a:off x="3695700" y="2730500"/>
              <a:ext cx="455613" cy="471488"/>
            </a:xfrm>
            <a:custGeom>
              <a:avLst/>
              <a:gdLst>
                <a:gd name="T0" fmla="*/ 227 w 287"/>
                <a:gd name="T1" fmla="*/ 9 h 297"/>
                <a:gd name="T2" fmla="*/ 261 w 287"/>
                <a:gd name="T3" fmla="*/ 12 h 297"/>
                <a:gd name="T4" fmla="*/ 275 w 287"/>
                <a:gd name="T5" fmla="*/ 25 h 297"/>
                <a:gd name="T6" fmla="*/ 282 w 287"/>
                <a:gd name="T7" fmla="*/ 60 h 297"/>
                <a:gd name="T8" fmla="*/ 284 w 287"/>
                <a:gd name="T9" fmla="*/ 72 h 297"/>
                <a:gd name="T10" fmla="*/ 253 w 287"/>
                <a:gd name="T11" fmla="*/ 84 h 297"/>
                <a:gd name="T12" fmla="*/ 242 w 287"/>
                <a:gd name="T13" fmla="*/ 101 h 297"/>
                <a:gd name="T14" fmla="*/ 214 w 287"/>
                <a:gd name="T15" fmla="*/ 119 h 297"/>
                <a:gd name="T16" fmla="*/ 182 w 287"/>
                <a:gd name="T17" fmla="*/ 128 h 297"/>
                <a:gd name="T18" fmla="*/ 153 w 287"/>
                <a:gd name="T19" fmla="*/ 168 h 297"/>
                <a:gd name="T20" fmla="*/ 150 w 287"/>
                <a:gd name="T21" fmla="*/ 168 h 297"/>
                <a:gd name="T22" fmla="*/ 139 w 287"/>
                <a:gd name="T23" fmla="*/ 180 h 297"/>
                <a:gd name="T24" fmla="*/ 125 w 287"/>
                <a:gd name="T25" fmla="*/ 184 h 297"/>
                <a:gd name="T26" fmla="*/ 104 w 287"/>
                <a:gd name="T27" fmla="*/ 184 h 297"/>
                <a:gd name="T28" fmla="*/ 92 w 287"/>
                <a:gd name="T29" fmla="*/ 202 h 297"/>
                <a:gd name="T30" fmla="*/ 58 w 287"/>
                <a:gd name="T31" fmla="*/ 250 h 297"/>
                <a:gd name="T32" fmla="*/ 43 w 287"/>
                <a:gd name="T33" fmla="*/ 288 h 297"/>
                <a:gd name="T34" fmla="*/ 0 w 287"/>
                <a:gd name="T35" fmla="*/ 297 h 297"/>
                <a:gd name="T36" fmla="*/ 1 w 287"/>
                <a:gd name="T37" fmla="*/ 288 h 297"/>
                <a:gd name="T38" fmla="*/ 14 w 287"/>
                <a:gd name="T39" fmla="*/ 271 h 297"/>
                <a:gd name="T40" fmla="*/ 20 w 287"/>
                <a:gd name="T41" fmla="*/ 249 h 297"/>
                <a:gd name="T42" fmla="*/ 37 w 287"/>
                <a:gd name="T43" fmla="*/ 233 h 297"/>
                <a:gd name="T44" fmla="*/ 42 w 287"/>
                <a:gd name="T45" fmla="*/ 210 h 297"/>
                <a:gd name="T46" fmla="*/ 61 w 287"/>
                <a:gd name="T47" fmla="*/ 189 h 297"/>
                <a:gd name="T48" fmla="*/ 74 w 287"/>
                <a:gd name="T49" fmla="*/ 168 h 297"/>
                <a:gd name="T50" fmla="*/ 99 w 287"/>
                <a:gd name="T51" fmla="*/ 158 h 297"/>
                <a:gd name="T52" fmla="*/ 123 w 287"/>
                <a:gd name="T53" fmla="*/ 138 h 297"/>
                <a:gd name="T54" fmla="*/ 134 w 287"/>
                <a:gd name="T55" fmla="*/ 95 h 297"/>
                <a:gd name="T56" fmla="*/ 144 w 287"/>
                <a:gd name="T57" fmla="*/ 66 h 297"/>
                <a:gd name="T58" fmla="*/ 173 w 287"/>
                <a:gd name="T59" fmla="*/ 43 h 297"/>
                <a:gd name="T60" fmla="*/ 198 w 287"/>
                <a:gd name="T61" fmla="*/ 13 h 297"/>
                <a:gd name="T62" fmla="*/ 217 w 287"/>
                <a:gd name="T6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7" h="297">
                  <a:moveTo>
                    <a:pt x="217" y="0"/>
                  </a:moveTo>
                  <a:lnTo>
                    <a:pt x="227" y="9"/>
                  </a:lnTo>
                  <a:lnTo>
                    <a:pt x="244" y="7"/>
                  </a:lnTo>
                  <a:lnTo>
                    <a:pt x="261" y="12"/>
                  </a:lnTo>
                  <a:lnTo>
                    <a:pt x="269" y="12"/>
                  </a:lnTo>
                  <a:lnTo>
                    <a:pt x="275" y="25"/>
                  </a:lnTo>
                  <a:lnTo>
                    <a:pt x="276" y="38"/>
                  </a:lnTo>
                  <a:lnTo>
                    <a:pt x="282" y="60"/>
                  </a:lnTo>
                  <a:lnTo>
                    <a:pt x="287" y="64"/>
                  </a:lnTo>
                  <a:lnTo>
                    <a:pt x="284" y="72"/>
                  </a:lnTo>
                  <a:lnTo>
                    <a:pt x="261" y="76"/>
                  </a:lnTo>
                  <a:lnTo>
                    <a:pt x="253" y="84"/>
                  </a:lnTo>
                  <a:lnTo>
                    <a:pt x="242" y="85"/>
                  </a:lnTo>
                  <a:lnTo>
                    <a:pt x="242" y="101"/>
                  </a:lnTo>
                  <a:lnTo>
                    <a:pt x="221" y="109"/>
                  </a:lnTo>
                  <a:lnTo>
                    <a:pt x="214" y="119"/>
                  </a:lnTo>
                  <a:lnTo>
                    <a:pt x="200" y="125"/>
                  </a:lnTo>
                  <a:lnTo>
                    <a:pt x="182" y="128"/>
                  </a:lnTo>
                  <a:lnTo>
                    <a:pt x="153" y="143"/>
                  </a:lnTo>
                  <a:lnTo>
                    <a:pt x="153" y="168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9"/>
                  </a:lnTo>
                  <a:lnTo>
                    <a:pt x="139" y="180"/>
                  </a:lnTo>
                  <a:lnTo>
                    <a:pt x="133" y="184"/>
                  </a:lnTo>
                  <a:lnTo>
                    <a:pt x="125" y="184"/>
                  </a:lnTo>
                  <a:lnTo>
                    <a:pt x="119" y="182"/>
                  </a:lnTo>
                  <a:lnTo>
                    <a:pt x="104" y="184"/>
                  </a:lnTo>
                  <a:lnTo>
                    <a:pt x="98" y="200"/>
                  </a:lnTo>
                  <a:lnTo>
                    <a:pt x="92" y="202"/>
                  </a:lnTo>
                  <a:lnTo>
                    <a:pt x="83" y="228"/>
                  </a:lnTo>
                  <a:lnTo>
                    <a:pt x="58" y="250"/>
                  </a:lnTo>
                  <a:lnTo>
                    <a:pt x="51" y="279"/>
                  </a:lnTo>
                  <a:lnTo>
                    <a:pt x="43" y="288"/>
                  </a:lnTo>
                  <a:lnTo>
                    <a:pt x="41" y="296"/>
                  </a:lnTo>
                  <a:lnTo>
                    <a:pt x="0" y="297"/>
                  </a:lnTo>
                  <a:lnTo>
                    <a:pt x="0" y="297"/>
                  </a:lnTo>
                  <a:lnTo>
                    <a:pt x="1" y="288"/>
                  </a:lnTo>
                  <a:lnTo>
                    <a:pt x="8" y="282"/>
                  </a:lnTo>
                  <a:lnTo>
                    <a:pt x="14" y="271"/>
                  </a:lnTo>
                  <a:lnTo>
                    <a:pt x="13" y="264"/>
                  </a:lnTo>
                  <a:lnTo>
                    <a:pt x="20" y="249"/>
                  </a:lnTo>
                  <a:lnTo>
                    <a:pt x="30" y="236"/>
                  </a:lnTo>
                  <a:lnTo>
                    <a:pt x="37" y="233"/>
                  </a:lnTo>
                  <a:lnTo>
                    <a:pt x="42" y="221"/>
                  </a:lnTo>
                  <a:lnTo>
                    <a:pt x="42" y="210"/>
                  </a:lnTo>
                  <a:lnTo>
                    <a:pt x="49" y="197"/>
                  </a:lnTo>
                  <a:lnTo>
                    <a:pt x="61" y="189"/>
                  </a:lnTo>
                  <a:lnTo>
                    <a:pt x="73" y="168"/>
                  </a:lnTo>
                  <a:lnTo>
                    <a:pt x="74" y="168"/>
                  </a:lnTo>
                  <a:lnTo>
                    <a:pt x="83" y="160"/>
                  </a:lnTo>
                  <a:lnTo>
                    <a:pt x="99" y="158"/>
                  </a:lnTo>
                  <a:lnTo>
                    <a:pt x="114" y="144"/>
                  </a:lnTo>
                  <a:lnTo>
                    <a:pt x="123" y="138"/>
                  </a:lnTo>
                  <a:lnTo>
                    <a:pt x="138" y="121"/>
                  </a:lnTo>
                  <a:lnTo>
                    <a:pt x="134" y="95"/>
                  </a:lnTo>
                  <a:lnTo>
                    <a:pt x="141" y="77"/>
                  </a:lnTo>
                  <a:lnTo>
                    <a:pt x="144" y="66"/>
                  </a:lnTo>
                  <a:lnTo>
                    <a:pt x="156" y="52"/>
                  </a:lnTo>
                  <a:lnTo>
                    <a:pt x="173" y="43"/>
                  </a:lnTo>
                  <a:lnTo>
                    <a:pt x="186" y="34"/>
                  </a:lnTo>
                  <a:lnTo>
                    <a:pt x="198" y="13"/>
                  </a:lnTo>
                  <a:lnTo>
                    <a:pt x="204" y="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53" name="Freeform 119"/>
            <p:cNvSpPr>
              <a:spLocks/>
            </p:cNvSpPr>
            <p:nvPr/>
          </p:nvSpPr>
          <p:spPr bwMode="auto">
            <a:xfrm>
              <a:off x="5416550" y="4306888"/>
              <a:ext cx="223838" cy="446088"/>
            </a:xfrm>
            <a:custGeom>
              <a:avLst/>
              <a:gdLst>
                <a:gd name="T0" fmla="*/ 127 w 141"/>
                <a:gd name="T1" fmla="*/ 8 h 281"/>
                <a:gd name="T2" fmla="*/ 131 w 141"/>
                <a:gd name="T3" fmla="*/ 17 h 281"/>
                <a:gd name="T4" fmla="*/ 135 w 141"/>
                <a:gd name="T5" fmla="*/ 31 h 281"/>
                <a:gd name="T6" fmla="*/ 136 w 141"/>
                <a:gd name="T7" fmla="*/ 56 h 281"/>
                <a:gd name="T8" fmla="*/ 141 w 141"/>
                <a:gd name="T9" fmla="*/ 66 h 281"/>
                <a:gd name="T10" fmla="*/ 138 w 141"/>
                <a:gd name="T11" fmla="*/ 76 h 281"/>
                <a:gd name="T12" fmla="*/ 134 w 141"/>
                <a:gd name="T13" fmla="*/ 82 h 281"/>
                <a:gd name="T14" fmla="*/ 129 w 141"/>
                <a:gd name="T15" fmla="*/ 70 h 281"/>
                <a:gd name="T16" fmla="*/ 125 w 141"/>
                <a:gd name="T17" fmla="*/ 76 h 281"/>
                <a:gd name="T18" fmla="*/ 128 w 141"/>
                <a:gd name="T19" fmla="*/ 91 h 281"/>
                <a:gd name="T20" fmla="*/ 126 w 141"/>
                <a:gd name="T21" fmla="*/ 100 h 281"/>
                <a:gd name="T22" fmla="*/ 120 w 141"/>
                <a:gd name="T23" fmla="*/ 105 h 281"/>
                <a:gd name="T24" fmla="*/ 118 w 141"/>
                <a:gd name="T25" fmla="*/ 122 h 281"/>
                <a:gd name="T26" fmla="*/ 109 w 141"/>
                <a:gd name="T27" fmla="*/ 147 h 281"/>
                <a:gd name="T28" fmla="*/ 98 w 141"/>
                <a:gd name="T29" fmla="*/ 175 h 281"/>
                <a:gd name="T30" fmla="*/ 83 w 141"/>
                <a:gd name="T31" fmla="*/ 215 h 281"/>
                <a:gd name="T32" fmla="*/ 74 w 141"/>
                <a:gd name="T33" fmla="*/ 244 h 281"/>
                <a:gd name="T34" fmla="*/ 63 w 141"/>
                <a:gd name="T35" fmla="*/ 268 h 281"/>
                <a:gd name="T36" fmla="*/ 49 w 141"/>
                <a:gd name="T37" fmla="*/ 272 h 281"/>
                <a:gd name="T38" fmla="*/ 32 w 141"/>
                <a:gd name="T39" fmla="*/ 281 h 281"/>
                <a:gd name="T40" fmla="*/ 22 w 141"/>
                <a:gd name="T41" fmla="*/ 276 h 281"/>
                <a:gd name="T42" fmla="*/ 9 w 141"/>
                <a:gd name="T43" fmla="*/ 268 h 281"/>
                <a:gd name="T44" fmla="*/ 5 w 141"/>
                <a:gd name="T45" fmla="*/ 258 h 281"/>
                <a:gd name="T46" fmla="*/ 5 w 141"/>
                <a:gd name="T47" fmla="*/ 239 h 281"/>
                <a:gd name="T48" fmla="*/ 0 w 141"/>
                <a:gd name="T49" fmla="*/ 223 h 281"/>
                <a:gd name="T50" fmla="*/ 0 w 141"/>
                <a:gd name="T51" fmla="*/ 208 h 281"/>
                <a:gd name="T52" fmla="*/ 4 w 141"/>
                <a:gd name="T53" fmla="*/ 193 h 281"/>
                <a:gd name="T54" fmla="*/ 13 w 141"/>
                <a:gd name="T55" fmla="*/ 189 h 281"/>
                <a:gd name="T56" fmla="*/ 13 w 141"/>
                <a:gd name="T57" fmla="*/ 182 h 281"/>
                <a:gd name="T58" fmla="*/ 23 w 141"/>
                <a:gd name="T59" fmla="*/ 166 h 281"/>
                <a:gd name="T60" fmla="*/ 26 w 141"/>
                <a:gd name="T61" fmla="*/ 153 h 281"/>
                <a:gd name="T62" fmla="*/ 22 w 141"/>
                <a:gd name="T63" fmla="*/ 143 h 281"/>
                <a:gd name="T64" fmla="*/ 20 w 141"/>
                <a:gd name="T65" fmla="*/ 130 h 281"/>
                <a:gd name="T66" fmla="*/ 19 w 141"/>
                <a:gd name="T67" fmla="*/ 111 h 281"/>
                <a:gd name="T68" fmla="*/ 27 w 141"/>
                <a:gd name="T69" fmla="*/ 99 h 281"/>
                <a:gd name="T70" fmla="*/ 30 w 141"/>
                <a:gd name="T71" fmla="*/ 86 h 281"/>
                <a:gd name="T72" fmla="*/ 39 w 141"/>
                <a:gd name="T73" fmla="*/ 85 h 281"/>
                <a:gd name="T74" fmla="*/ 49 w 141"/>
                <a:gd name="T75" fmla="*/ 81 h 281"/>
                <a:gd name="T76" fmla="*/ 56 w 141"/>
                <a:gd name="T77" fmla="*/ 77 h 281"/>
                <a:gd name="T78" fmla="*/ 64 w 141"/>
                <a:gd name="T79" fmla="*/ 77 h 281"/>
                <a:gd name="T80" fmla="*/ 75 w 141"/>
                <a:gd name="T81" fmla="*/ 65 h 281"/>
                <a:gd name="T82" fmla="*/ 91 w 141"/>
                <a:gd name="T83" fmla="*/ 53 h 281"/>
                <a:gd name="T84" fmla="*/ 97 w 141"/>
                <a:gd name="T85" fmla="*/ 42 h 281"/>
                <a:gd name="T86" fmla="*/ 95 w 141"/>
                <a:gd name="T87" fmla="*/ 33 h 281"/>
                <a:gd name="T88" fmla="*/ 102 w 141"/>
                <a:gd name="T89" fmla="*/ 36 h 281"/>
                <a:gd name="T90" fmla="*/ 113 w 141"/>
                <a:gd name="T91" fmla="*/ 21 h 281"/>
                <a:gd name="T92" fmla="*/ 114 w 141"/>
                <a:gd name="T93" fmla="*/ 9 h 281"/>
                <a:gd name="T94" fmla="*/ 121 w 141"/>
                <a:gd name="T95" fmla="*/ 0 h 281"/>
                <a:gd name="T96" fmla="*/ 127 w 141"/>
                <a:gd name="T97" fmla="*/ 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1" h="281">
                  <a:moveTo>
                    <a:pt x="127" y="8"/>
                  </a:moveTo>
                  <a:lnTo>
                    <a:pt x="131" y="17"/>
                  </a:lnTo>
                  <a:lnTo>
                    <a:pt x="135" y="31"/>
                  </a:lnTo>
                  <a:lnTo>
                    <a:pt x="136" y="56"/>
                  </a:lnTo>
                  <a:lnTo>
                    <a:pt x="141" y="66"/>
                  </a:lnTo>
                  <a:lnTo>
                    <a:pt x="138" y="76"/>
                  </a:lnTo>
                  <a:lnTo>
                    <a:pt x="134" y="82"/>
                  </a:lnTo>
                  <a:lnTo>
                    <a:pt x="129" y="70"/>
                  </a:lnTo>
                  <a:lnTo>
                    <a:pt x="125" y="76"/>
                  </a:lnTo>
                  <a:lnTo>
                    <a:pt x="128" y="91"/>
                  </a:lnTo>
                  <a:lnTo>
                    <a:pt x="126" y="100"/>
                  </a:lnTo>
                  <a:lnTo>
                    <a:pt x="120" y="105"/>
                  </a:lnTo>
                  <a:lnTo>
                    <a:pt x="118" y="122"/>
                  </a:lnTo>
                  <a:lnTo>
                    <a:pt x="109" y="147"/>
                  </a:lnTo>
                  <a:lnTo>
                    <a:pt x="98" y="175"/>
                  </a:lnTo>
                  <a:lnTo>
                    <a:pt x="83" y="215"/>
                  </a:lnTo>
                  <a:lnTo>
                    <a:pt x="74" y="244"/>
                  </a:lnTo>
                  <a:lnTo>
                    <a:pt x="63" y="268"/>
                  </a:lnTo>
                  <a:lnTo>
                    <a:pt x="49" y="272"/>
                  </a:lnTo>
                  <a:lnTo>
                    <a:pt x="32" y="281"/>
                  </a:lnTo>
                  <a:lnTo>
                    <a:pt x="22" y="276"/>
                  </a:lnTo>
                  <a:lnTo>
                    <a:pt x="9" y="268"/>
                  </a:lnTo>
                  <a:lnTo>
                    <a:pt x="5" y="258"/>
                  </a:lnTo>
                  <a:lnTo>
                    <a:pt x="5" y="239"/>
                  </a:lnTo>
                  <a:lnTo>
                    <a:pt x="0" y="223"/>
                  </a:lnTo>
                  <a:lnTo>
                    <a:pt x="0" y="208"/>
                  </a:lnTo>
                  <a:lnTo>
                    <a:pt x="4" y="193"/>
                  </a:lnTo>
                  <a:lnTo>
                    <a:pt x="13" y="189"/>
                  </a:lnTo>
                  <a:lnTo>
                    <a:pt x="13" y="182"/>
                  </a:lnTo>
                  <a:lnTo>
                    <a:pt x="23" y="166"/>
                  </a:lnTo>
                  <a:lnTo>
                    <a:pt x="26" y="153"/>
                  </a:lnTo>
                  <a:lnTo>
                    <a:pt x="22" y="143"/>
                  </a:lnTo>
                  <a:lnTo>
                    <a:pt x="20" y="130"/>
                  </a:lnTo>
                  <a:lnTo>
                    <a:pt x="19" y="111"/>
                  </a:lnTo>
                  <a:lnTo>
                    <a:pt x="27" y="99"/>
                  </a:lnTo>
                  <a:lnTo>
                    <a:pt x="30" y="86"/>
                  </a:lnTo>
                  <a:lnTo>
                    <a:pt x="39" y="85"/>
                  </a:lnTo>
                  <a:lnTo>
                    <a:pt x="49" y="81"/>
                  </a:lnTo>
                  <a:lnTo>
                    <a:pt x="56" y="77"/>
                  </a:lnTo>
                  <a:lnTo>
                    <a:pt x="64" y="77"/>
                  </a:lnTo>
                  <a:lnTo>
                    <a:pt x="75" y="65"/>
                  </a:lnTo>
                  <a:lnTo>
                    <a:pt x="91" y="53"/>
                  </a:lnTo>
                  <a:lnTo>
                    <a:pt x="97" y="42"/>
                  </a:lnTo>
                  <a:lnTo>
                    <a:pt x="95" y="33"/>
                  </a:lnTo>
                  <a:lnTo>
                    <a:pt x="102" y="36"/>
                  </a:lnTo>
                  <a:lnTo>
                    <a:pt x="113" y="21"/>
                  </a:lnTo>
                  <a:lnTo>
                    <a:pt x="114" y="9"/>
                  </a:lnTo>
                  <a:lnTo>
                    <a:pt x="121" y="0"/>
                  </a:lnTo>
                  <a:lnTo>
                    <a:pt x="127" y="8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54" name="Freeform 122"/>
            <p:cNvSpPr>
              <a:spLocks/>
            </p:cNvSpPr>
            <p:nvPr/>
          </p:nvSpPr>
          <p:spPr bwMode="auto">
            <a:xfrm>
              <a:off x="3830637" y="3086100"/>
              <a:ext cx="474663" cy="490538"/>
            </a:xfrm>
            <a:custGeom>
              <a:avLst/>
              <a:gdLst>
                <a:gd name="T0" fmla="*/ 6 w 299"/>
                <a:gd name="T1" fmla="*/ 211 h 309"/>
                <a:gd name="T2" fmla="*/ 15 w 299"/>
                <a:gd name="T3" fmla="*/ 198 h 309"/>
                <a:gd name="T4" fmla="*/ 38 w 299"/>
                <a:gd name="T5" fmla="*/ 200 h 309"/>
                <a:gd name="T6" fmla="*/ 48 w 299"/>
                <a:gd name="T7" fmla="*/ 197 h 309"/>
                <a:gd name="T8" fmla="*/ 125 w 299"/>
                <a:gd name="T9" fmla="*/ 182 h 309"/>
                <a:gd name="T10" fmla="*/ 114 w 299"/>
                <a:gd name="T11" fmla="*/ 90 h 309"/>
                <a:gd name="T12" fmla="*/ 133 w 299"/>
                <a:gd name="T13" fmla="*/ 0 h 309"/>
                <a:gd name="T14" fmla="*/ 254 w 299"/>
                <a:gd name="T15" fmla="*/ 90 h 309"/>
                <a:gd name="T16" fmla="*/ 270 w 299"/>
                <a:gd name="T17" fmla="*/ 106 h 309"/>
                <a:gd name="T18" fmla="*/ 278 w 299"/>
                <a:gd name="T19" fmla="*/ 123 h 309"/>
                <a:gd name="T20" fmla="*/ 299 w 299"/>
                <a:gd name="T21" fmla="*/ 168 h 309"/>
                <a:gd name="T22" fmla="*/ 287 w 299"/>
                <a:gd name="T23" fmla="*/ 195 h 309"/>
                <a:gd name="T24" fmla="*/ 246 w 299"/>
                <a:gd name="T25" fmla="*/ 200 h 309"/>
                <a:gd name="T26" fmla="*/ 228 w 299"/>
                <a:gd name="T27" fmla="*/ 208 h 309"/>
                <a:gd name="T28" fmla="*/ 212 w 299"/>
                <a:gd name="T29" fmla="*/ 204 h 309"/>
                <a:gd name="T30" fmla="*/ 185 w 299"/>
                <a:gd name="T31" fmla="*/ 216 h 309"/>
                <a:gd name="T32" fmla="*/ 167 w 299"/>
                <a:gd name="T33" fmla="*/ 232 h 309"/>
                <a:gd name="T34" fmla="*/ 157 w 299"/>
                <a:gd name="T35" fmla="*/ 241 h 309"/>
                <a:gd name="T36" fmla="*/ 143 w 299"/>
                <a:gd name="T37" fmla="*/ 244 h 309"/>
                <a:gd name="T38" fmla="*/ 126 w 299"/>
                <a:gd name="T39" fmla="*/ 275 h 309"/>
                <a:gd name="T40" fmla="*/ 121 w 299"/>
                <a:gd name="T41" fmla="*/ 291 h 309"/>
                <a:gd name="T42" fmla="*/ 115 w 299"/>
                <a:gd name="T43" fmla="*/ 306 h 309"/>
                <a:gd name="T44" fmla="*/ 108 w 299"/>
                <a:gd name="T45" fmla="*/ 300 h 309"/>
                <a:gd name="T46" fmla="*/ 99 w 299"/>
                <a:gd name="T47" fmla="*/ 302 h 309"/>
                <a:gd name="T48" fmla="*/ 82 w 299"/>
                <a:gd name="T49" fmla="*/ 307 h 309"/>
                <a:gd name="T50" fmla="*/ 75 w 299"/>
                <a:gd name="T51" fmla="*/ 306 h 309"/>
                <a:gd name="T52" fmla="*/ 70 w 299"/>
                <a:gd name="T53" fmla="*/ 294 h 309"/>
                <a:gd name="T54" fmla="*/ 64 w 299"/>
                <a:gd name="T55" fmla="*/ 294 h 309"/>
                <a:gd name="T56" fmla="*/ 68 w 299"/>
                <a:gd name="T57" fmla="*/ 282 h 309"/>
                <a:gd name="T58" fmla="*/ 59 w 299"/>
                <a:gd name="T59" fmla="*/ 267 h 309"/>
                <a:gd name="T60" fmla="*/ 51 w 299"/>
                <a:gd name="T61" fmla="*/ 262 h 309"/>
                <a:gd name="T62" fmla="*/ 41 w 299"/>
                <a:gd name="T63" fmla="*/ 268 h 309"/>
                <a:gd name="T64" fmla="*/ 28 w 299"/>
                <a:gd name="T65" fmla="*/ 271 h 309"/>
                <a:gd name="T66" fmla="*/ 20 w 299"/>
                <a:gd name="T67" fmla="*/ 265 h 309"/>
                <a:gd name="T68" fmla="*/ 12 w 299"/>
                <a:gd name="T69" fmla="*/ 267 h 309"/>
                <a:gd name="T70" fmla="*/ 12 w 299"/>
                <a:gd name="T71" fmla="*/ 253 h 309"/>
                <a:gd name="T72" fmla="*/ 4 w 299"/>
                <a:gd name="T73" fmla="*/ 240 h 309"/>
                <a:gd name="T74" fmla="*/ 0 w 299"/>
                <a:gd name="T75" fmla="*/ 215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9" h="309">
                  <a:moveTo>
                    <a:pt x="0" y="215"/>
                  </a:moveTo>
                  <a:lnTo>
                    <a:pt x="6" y="211"/>
                  </a:lnTo>
                  <a:lnTo>
                    <a:pt x="9" y="199"/>
                  </a:lnTo>
                  <a:lnTo>
                    <a:pt x="15" y="198"/>
                  </a:lnTo>
                  <a:lnTo>
                    <a:pt x="28" y="204"/>
                  </a:lnTo>
                  <a:lnTo>
                    <a:pt x="38" y="200"/>
                  </a:lnTo>
                  <a:lnTo>
                    <a:pt x="45" y="201"/>
                  </a:lnTo>
                  <a:lnTo>
                    <a:pt x="48" y="197"/>
                  </a:lnTo>
                  <a:lnTo>
                    <a:pt x="121" y="196"/>
                  </a:lnTo>
                  <a:lnTo>
                    <a:pt x="125" y="182"/>
                  </a:lnTo>
                  <a:lnTo>
                    <a:pt x="122" y="179"/>
                  </a:lnTo>
                  <a:lnTo>
                    <a:pt x="114" y="90"/>
                  </a:lnTo>
                  <a:lnTo>
                    <a:pt x="106" y="0"/>
                  </a:lnTo>
                  <a:lnTo>
                    <a:pt x="133" y="0"/>
                  </a:lnTo>
                  <a:lnTo>
                    <a:pt x="193" y="45"/>
                  </a:lnTo>
                  <a:lnTo>
                    <a:pt x="254" y="90"/>
                  </a:lnTo>
                  <a:lnTo>
                    <a:pt x="258" y="100"/>
                  </a:lnTo>
                  <a:lnTo>
                    <a:pt x="270" y="106"/>
                  </a:lnTo>
                  <a:lnTo>
                    <a:pt x="278" y="109"/>
                  </a:lnTo>
                  <a:lnTo>
                    <a:pt x="278" y="123"/>
                  </a:lnTo>
                  <a:lnTo>
                    <a:pt x="298" y="120"/>
                  </a:lnTo>
                  <a:lnTo>
                    <a:pt x="299" y="168"/>
                  </a:lnTo>
                  <a:lnTo>
                    <a:pt x="289" y="182"/>
                  </a:lnTo>
                  <a:lnTo>
                    <a:pt x="287" y="195"/>
                  </a:lnTo>
                  <a:lnTo>
                    <a:pt x="271" y="198"/>
                  </a:lnTo>
                  <a:lnTo>
                    <a:pt x="246" y="200"/>
                  </a:lnTo>
                  <a:lnTo>
                    <a:pt x="240" y="207"/>
                  </a:lnTo>
                  <a:lnTo>
                    <a:pt x="228" y="208"/>
                  </a:lnTo>
                  <a:lnTo>
                    <a:pt x="216" y="208"/>
                  </a:lnTo>
                  <a:lnTo>
                    <a:pt x="212" y="204"/>
                  </a:lnTo>
                  <a:lnTo>
                    <a:pt x="202" y="207"/>
                  </a:lnTo>
                  <a:lnTo>
                    <a:pt x="185" y="216"/>
                  </a:lnTo>
                  <a:lnTo>
                    <a:pt x="182" y="222"/>
                  </a:lnTo>
                  <a:lnTo>
                    <a:pt x="167" y="232"/>
                  </a:lnTo>
                  <a:lnTo>
                    <a:pt x="165" y="237"/>
                  </a:lnTo>
                  <a:lnTo>
                    <a:pt x="157" y="241"/>
                  </a:lnTo>
                  <a:lnTo>
                    <a:pt x="148" y="238"/>
                  </a:lnTo>
                  <a:lnTo>
                    <a:pt x="143" y="244"/>
                  </a:lnTo>
                  <a:lnTo>
                    <a:pt x="140" y="258"/>
                  </a:lnTo>
                  <a:lnTo>
                    <a:pt x="126" y="275"/>
                  </a:lnTo>
                  <a:lnTo>
                    <a:pt x="126" y="282"/>
                  </a:lnTo>
                  <a:lnTo>
                    <a:pt x="121" y="291"/>
                  </a:lnTo>
                  <a:lnTo>
                    <a:pt x="122" y="303"/>
                  </a:lnTo>
                  <a:lnTo>
                    <a:pt x="115" y="306"/>
                  </a:lnTo>
                  <a:lnTo>
                    <a:pt x="111" y="309"/>
                  </a:lnTo>
                  <a:lnTo>
                    <a:pt x="108" y="300"/>
                  </a:lnTo>
                  <a:lnTo>
                    <a:pt x="103" y="302"/>
                  </a:lnTo>
                  <a:lnTo>
                    <a:pt x="99" y="302"/>
                  </a:lnTo>
                  <a:lnTo>
                    <a:pt x="96" y="308"/>
                  </a:lnTo>
                  <a:lnTo>
                    <a:pt x="82" y="307"/>
                  </a:lnTo>
                  <a:lnTo>
                    <a:pt x="77" y="305"/>
                  </a:lnTo>
                  <a:lnTo>
                    <a:pt x="75" y="306"/>
                  </a:lnTo>
                  <a:lnTo>
                    <a:pt x="69" y="300"/>
                  </a:lnTo>
                  <a:lnTo>
                    <a:pt x="70" y="294"/>
                  </a:lnTo>
                  <a:lnTo>
                    <a:pt x="68" y="292"/>
                  </a:lnTo>
                  <a:lnTo>
                    <a:pt x="64" y="294"/>
                  </a:lnTo>
                  <a:lnTo>
                    <a:pt x="65" y="287"/>
                  </a:lnTo>
                  <a:lnTo>
                    <a:pt x="68" y="282"/>
                  </a:lnTo>
                  <a:lnTo>
                    <a:pt x="61" y="273"/>
                  </a:lnTo>
                  <a:lnTo>
                    <a:pt x="59" y="267"/>
                  </a:lnTo>
                  <a:lnTo>
                    <a:pt x="55" y="263"/>
                  </a:lnTo>
                  <a:lnTo>
                    <a:pt x="51" y="262"/>
                  </a:lnTo>
                  <a:lnTo>
                    <a:pt x="47" y="265"/>
                  </a:lnTo>
                  <a:lnTo>
                    <a:pt x="41" y="268"/>
                  </a:lnTo>
                  <a:lnTo>
                    <a:pt x="36" y="272"/>
                  </a:lnTo>
                  <a:lnTo>
                    <a:pt x="28" y="271"/>
                  </a:lnTo>
                  <a:lnTo>
                    <a:pt x="23" y="265"/>
                  </a:lnTo>
                  <a:lnTo>
                    <a:pt x="20" y="265"/>
                  </a:lnTo>
                  <a:lnTo>
                    <a:pt x="15" y="267"/>
                  </a:lnTo>
                  <a:lnTo>
                    <a:pt x="12" y="267"/>
                  </a:lnTo>
                  <a:lnTo>
                    <a:pt x="11" y="260"/>
                  </a:lnTo>
                  <a:lnTo>
                    <a:pt x="12" y="253"/>
                  </a:lnTo>
                  <a:lnTo>
                    <a:pt x="11" y="245"/>
                  </a:lnTo>
                  <a:lnTo>
                    <a:pt x="4" y="240"/>
                  </a:lnTo>
                  <a:lnTo>
                    <a:pt x="0" y="228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55" name="Freeform 126"/>
            <p:cNvSpPr>
              <a:spLocks/>
            </p:cNvSpPr>
            <p:nvPr/>
          </p:nvSpPr>
          <p:spPr bwMode="auto">
            <a:xfrm>
              <a:off x="5054600" y="4249738"/>
              <a:ext cx="306388" cy="541338"/>
            </a:xfrm>
            <a:custGeom>
              <a:avLst/>
              <a:gdLst>
                <a:gd name="T0" fmla="*/ 96 w 193"/>
                <a:gd name="T1" fmla="*/ 23 h 341"/>
                <a:gd name="T2" fmla="*/ 122 w 193"/>
                <a:gd name="T3" fmla="*/ 26 h 341"/>
                <a:gd name="T4" fmla="*/ 142 w 193"/>
                <a:gd name="T5" fmla="*/ 20 h 341"/>
                <a:gd name="T6" fmla="*/ 173 w 193"/>
                <a:gd name="T7" fmla="*/ 12 h 341"/>
                <a:gd name="T8" fmla="*/ 190 w 193"/>
                <a:gd name="T9" fmla="*/ 9 h 341"/>
                <a:gd name="T10" fmla="*/ 191 w 193"/>
                <a:gd name="T11" fmla="*/ 48 h 341"/>
                <a:gd name="T12" fmla="*/ 193 w 193"/>
                <a:gd name="T13" fmla="*/ 91 h 341"/>
                <a:gd name="T14" fmla="*/ 179 w 193"/>
                <a:gd name="T15" fmla="*/ 120 h 341"/>
                <a:gd name="T16" fmla="*/ 150 w 193"/>
                <a:gd name="T17" fmla="*/ 141 h 341"/>
                <a:gd name="T18" fmla="*/ 107 w 193"/>
                <a:gd name="T19" fmla="*/ 173 h 341"/>
                <a:gd name="T20" fmla="*/ 86 w 193"/>
                <a:gd name="T21" fmla="*/ 192 h 341"/>
                <a:gd name="T22" fmla="*/ 76 w 193"/>
                <a:gd name="T23" fmla="*/ 211 h 341"/>
                <a:gd name="T24" fmla="*/ 87 w 193"/>
                <a:gd name="T25" fmla="*/ 239 h 341"/>
                <a:gd name="T26" fmla="*/ 90 w 193"/>
                <a:gd name="T27" fmla="*/ 244 h 341"/>
                <a:gd name="T28" fmla="*/ 84 w 193"/>
                <a:gd name="T29" fmla="*/ 274 h 341"/>
                <a:gd name="T30" fmla="*/ 85 w 193"/>
                <a:gd name="T31" fmla="*/ 287 h 341"/>
                <a:gd name="T32" fmla="*/ 62 w 193"/>
                <a:gd name="T33" fmla="*/ 301 h 341"/>
                <a:gd name="T34" fmla="*/ 31 w 193"/>
                <a:gd name="T35" fmla="*/ 320 h 341"/>
                <a:gd name="T36" fmla="*/ 36 w 193"/>
                <a:gd name="T37" fmla="*/ 330 h 341"/>
                <a:gd name="T38" fmla="*/ 20 w 193"/>
                <a:gd name="T39" fmla="*/ 341 h 341"/>
                <a:gd name="T40" fmla="*/ 18 w 193"/>
                <a:gd name="T41" fmla="*/ 322 h 341"/>
                <a:gd name="T42" fmla="*/ 21 w 193"/>
                <a:gd name="T43" fmla="*/ 292 h 341"/>
                <a:gd name="T44" fmla="*/ 11 w 193"/>
                <a:gd name="T45" fmla="*/ 248 h 341"/>
                <a:gd name="T46" fmla="*/ 37 w 193"/>
                <a:gd name="T47" fmla="*/ 209 h 341"/>
                <a:gd name="T48" fmla="*/ 42 w 193"/>
                <a:gd name="T49" fmla="*/ 195 h 341"/>
                <a:gd name="T50" fmla="*/ 41 w 193"/>
                <a:gd name="T51" fmla="*/ 173 h 341"/>
                <a:gd name="T52" fmla="*/ 47 w 193"/>
                <a:gd name="T53" fmla="*/ 133 h 341"/>
                <a:gd name="T54" fmla="*/ 29 w 193"/>
                <a:gd name="T55" fmla="*/ 124 h 341"/>
                <a:gd name="T56" fmla="*/ 17 w 193"/>
                <a:gd name="T57" fmla="*/ 115 h 341"/>
                <a:gd name="T58" fmla="*/ 1 w 193"/>
                <a:gd name="T59" fmla="*/ 108 h 341"/>
                <a:gd name="T60" fmla="*/ 56 w 193"/>
                <a:gd name="T61" fmla="*/ 76 h 341"/>
                <a:gd name="T62" fmla="*/ 71 w 193"/>
                <a:gd name="T63" fmla="*/ 84 h 341"/>
                <a:gd name="T64" fmla="*/ 79 w 193"/>
                <a:gd name="T65" fmla="*/ 97 h 341"/>
                <a:gd name="T66" fmla="*/ 75 w 193"/>
                <a:gd name="T67" fmla="*/ 122 h 341"/>
                <a:gd name="T68" fmla="*/ 92 w 193"/>
                <a:gd name="T69" fmla="*/ 120 h 341"/>
                <a:gd name="T70" fmla="*/ 100 w 193"/>
                <a:gd name="T71" fmla="*/ 89 h 341"/>
                <a:gd name="T72" fmla="*/ 87 w 193"/>
                <a:gd name="T73" fmla="*/ 67 h 341"/>
                <a:gd name="T74" fmla="*/ 76 w 193"/>
                <a:gd name="T75" fmla="*/ 4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3" h="341">
                  <a:moveTo>
                    <a:pt x="82" y="25"/>
                  </a:moveTo>
                  <a:lnTo>
                    <a:pt x="96" y="23"/>
                  </a:lnTo>
                  <a:lnTo>
                    <a:pt x="117" y="29"/>
                  </a:lnTo>
                  <a:lnTo>
                    <a:pt x="122" y="26"/>
                  </a:lnTo>
                  <a:lnTo>
                    <a:pt x="135" y="26"/>
                  </a:lnTo>
                  <a:lnTo>
                    <a:pt x="142" y="20"/>
                  </a:lnTo>
                  <a:lnTo>
                    <a:pt x="153" y="20"/>
                  </a:lnTo>
                  <a:lnTo>
                    <a:pt x="173" y="12"/>
                  </a:lnTo>
                  <a:lnTo>
                    <a:pt x="188" y="0"/>
                  </a:lnTo>
                  <a:lnTo>
                    <a:pt x="190" y="9"/>
                  </a:lnTo>
                  <a:lnTo>
                    <a:pt x="189" y="30"/>
                  </a:lnTo>
                  <a:lnTo>
                    <a:pt x="191" y="48"/>
                  </a:lnTo>
                  <a:lnTo>
                    <a:pt x="190" y="81"/>
                  </a:lnTo>
                  <a:lnTo>
                    <a:pt x="193" y="91"/>
                  </a:lnTo>
                  <a:lnTo>
                    <a:pt x="186" y="105"/>
                  </a:lnTo>
                  <a:lnTo>
                    <a:pt x="179" y="120"/>
                  </a:lnTo>
                  <a:lnTo>
                    <a:pt x="166" y="133"/>
                  </a:lnTo>
                  <a:lnTo>
                    <a:pt x="150" y="141"/>
                  </a:lnTo>
                  <a:lnTo>
                    <a:pt x="129" y="151"/>
                  </a:lnTo>
                  <a:lnTo>
                    <a:pt x="107" y="173"/>
                  </a:lnTo>
                  <a:lnTo>
                    <a:pt x="100" y="177"/>
                  </a:lnTo>
                  <a:lnTo>
                    <a:pt x="86" y="192"/>
                  </a:lnTo>
                  <a:lnTo>
                    <a:pt x="79" y="196"/>
                  </a:lnTo>
                  <a:lnTo>
                    <a:pt x="76" y="211"/>
                  </a:lnTo>
                  <a:lnTo>
                    <a:pt x="84" y="227"/>
                  </a:lnTo>
                  <a:lnTo>
                    <a:pt x="87" y="239"/>
                  </a:lnTo>
                  <a:lnTo>
                    <a:pt x="86" y="245"/>
                  </a:lnTo>
                  <a:lnTo>
                    <a:pt x="90" y="244"/>
                  </a:lnTo>
                  <a:lnTo>
                    <a:pt x="88" y="265"/>
                  </a:lnTo>
                  <a:lnTo>
                    <a:pt x="84" y="274"/>
                  </a:lnTo>
                  <a:lnTo>
                    <a:pt x="88" y="278"/>
                  </a:lnTo>
                  <a:lnTo>
                    <a:pt x="85" y="287"/>
                  </a:lnTo>
                  <a:lnTo>
                    <a:pt x="77" y="294"/>
                  </a:lnTo>
                  <a:lnTo>
                    <a:pt x="62" y="301"/>
                  </a:lnTo>
                  <a:lnTo>
                    <a:pt x="39" y="312"/>
                  </a:lnTo>
                  <a:lnTo>
                    <a:pt x="31" y="320"/>
                  </a:lnTo>
                  <a:lnTo>
                    <a:pt x="32" y="329"/>
                  </a:lnTo>
                  <a:lnTo>
                    <a:pt x="36" y="330"/>
                  </a:lnTo>
                  <a:lnTo>
                    <a:pt x="34" y="341"/>
                  </a:lnTo>
                  <a:lnTo>
                    <a:pt x="20" y="341"/>
                  </a:lnTo>
                  <a:lnTo>
                    <a:pt x="20" y="332"/>
                  </a:lnTo>
                  <a:lnTo>
                    <a:pt x="18" y="322"/>
                  </a:lnTo>
                  <a:lnTo>
                    <a:pt x="17" y="315"/>
                  </a:lnTo>
                  <a:lnTo>
                    <a:pt x="21" y="292"/>
                  </a:lnTo>
                  <a:lnTo>
                    <a:pt x="18" y="277"/>
                  </a:lnTo>
                  <a:lnTo>
                    <a:pt x="11" y="248"/>
                  </a:lnTo>
                  <a:lnTo>
                    <a:pt x="31" y="224"/>
                  </a:lnTo>
                  <a:lnTo>
                    <a:pt x="37" y="209"/>
                  </a:lnTo>
                  <a:lnTo>
                    <a:pt x="39" y="207"/>
                  </a:lnTo>
                  <a:lnTo>
                    <a:pt x="42" y="195"/>
                  </a:lnTo>
                  <a:lnTo>
                    <a:pt x="40" y="189"/>
                  </a:lnTo>
                  <a:lnTo>
                    <a:pt x="41" y="173"/>
                  </a:lnTo>
                  <a:lnTo>
                    <a:pt x="46" y="159"/>
                  </a:lnTo>
                  <a:lnTo>
                    <a:pt x="47" y="133"/>
                  </a:lnTo>
                  <a:lnTo>
                    <a:pt x="38" y="126"/>
                  </a:lnTo>
                  <a:lnTo>
                    <a:pt x="29" y="124"/>
                  </a:lnTo>
                  <a:lnTo>
                    <a:pt x="25" y="119"/>
                  </a:lnTo>
                  <a:lnTo>
                    <a:pt x="17" y="115"/>
                  </a:lnTo>
                  <a:lnTo>
                    <a:pt x="2" y="115"/>
                  </a:lnTo>
                  <a:lnTo>
                    <a:pt x="1" y="108"/>
                  </a:lnTo>
                  <a:lnTo>
                    <a:pt x="0" y="93"/>
                  </a:lnTo>
                  <a:lnTo>
                    <a:pt x="56" y="76"/>
                  </a:lnTo>
                  <a:lnTo>
                    <a:pt x="66" y="86"/>
                  </a:lnTo>
                  <a:lnTo>
                    <a:pt x="71" y="84"/>
                  </a:lnTo>
                  <a:lnTo>
                    <a:pt x="78" y="89"/>
                  </a:lnTo>
                  <a:lnTo>
                    <a:pt x="79" y="97"/>
                  </a:lnTo>
                  <a:lnTo>
                    <a:pt x="74" y="107"/>
                  </a:lnTo>
                  <a:lnTo>
                    <a:pt x="75" y="122"/>
                  </a:lnTo>
                  <a:lnTo>
                    <a:pt x="86" y="134"/>
                  </a:lnTo>
                  <a:lnTo>
                    <a:pt x="92" y="120"/>
                  </a:lnTo>
                  <a:lnTo>
                    <a:pt x="100" y="116"/>
                  </a:lnTo>
                  <a:lnTo>
                    <a:pt x="100" y="89"/>
                  </a:lnTo>
                  <a:lnTo>
                    <a:pt x="93" y="74"/>
                  </a:lnTo>
                  <a:lnTo>
                    <a:pt x="87" y="67"/>
                  </a:lnTo>
                  <a:lnTo>
                    <a:pt x="80" y="68"/>
                  </a:lnTo>
                  <a:lnTo>
                    <a:pt x="76" y="40"/>
                  </a:lnTo>
                  <a:lnTo>
                    <a:pt x="82" y="25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56" name="Freeform 127"/>
            <p:cNvSpPr>
              <a:spLocks/>
            </p:cNvSpPr>
            <p:nvPr/>
          </p:nvSpPr>
          <p:spPr bwMode="auto">
            <a:xfrm>
              <a:off x="3694112" y="3005137"/>
              <a:ext cx="347663" cy="422275"/>
            </a:xfrm>
            <a:custGeom>
              <a:avLst/>
              <a:gdLst>
                <a:gd name="T0" fmla="*/ 86 w 219"/>
                <a:gd name="T1" fmla="*/ 266 h 266"/>
                <a:gd name="T2" fmla="*/ 74 w 219"/>
                <a:gd name="T3" fmla="*/ 251 h 266"/>
                <a:gd name="T4" fmla="*/ 63 w 219"/>
                <a:gd name="T5" fmla="*/ 236 h 266"/>
                <a:gd name="T6" fmla="*/ 51 w 219"/>
                <a:gd name="T7" fmla="*/ 231 h 266"/>
                <a:gd name="T8" fmla="*/ 43 w 219"/>
                <a:gd name="T9" fmla="*/ 225 h 266"/>
                <a:gd name="T10" fmla="*/ 33 w 219"/>
                <a:gd name="T11" fmla="*/ 225 h 266"/>
                <a:gd name="T12" fmla="*/ 24 w 219"/>
                <a:gd name="T13" fmla="*/ 229 h 266"/>
                <a:gd name="T14" fmla="*/ 15 w 219"/>
                <a:gd name="T15" fmla="*/ 227 h 266"/>
                <a:gd name="T16" fmla="*/ 8 w 219"/>
                <a:gd name="T17" fmla="*/ 234 h 266"/>
                <a:gd name="T18" fmla="*/ 7 w 219"/>
                <a:gd name="T19" fmla="*/ 223 h 266"/>
                <a:gd name="T20" fmla="*/ 12 w 219"/>
                <a:gd name="T21" fmla="*/ 213 h 266"/>
                <a:gd name="T22" fmla="*/ 15 w 219"/>
                <a:gd name="T23" fmla="*/ 193 h 266"/>
                <a:gd name="T24" fmla="*/ 13 w 219"/>
                <a:gd name="T25" fmla="*/ 173 h 266"/>
                <a:gd name="T26" fmla="*/ 11 w 219"/>
                <a:gd name="T27" fmla="*/ 162 h 266"/>
                <a:gd name="T28" fmla="*/ 14 w 219"/>
                <a:gd name="T29" fmla="*/ 152 h 266"/>
                <a:gd name="T30" fmla="*/ 9 w 219"/>
                <a:gd name="T31" fmla="*/ 142 h 266"/>
                <a:gd name="T32" fmla="*/ 0 w 219"/>
                <a:gd name="T33" fmla="*/ 133 h 266"/>
                <a:gd name="T34" fmla="*/ 4 w 219"/>
                <a:gd name="T35" fmla="*/ 126 h 266"/>
                <a:gd name="T36" fmla="*/ 75 w 219"/>
                <a:gd name="T37" fmla="*/ 126 h 266"/>
                <a:gd name="T38" fmla="*/ 72 w 219"/>
                <a:gd name="T39" fmla="*/ 96 h 266"/>
                <a:gd name="T40" fmla="*/ 77 w 219"/>
                <a:gd name="T41" fmla="*/ 86 h 266"/>
                <a:gd name="T42" fmla="*/ 93 w 219"/>
                <a:gd name="T43" fmla="*/ 84 h 266"/>
                <a:gd name="T44" fmla="*/ 94 w 219"/>
                <a:gd name="T45" fmla="*/ 31 h 266"/>
                <a:gd name="T46" fmla="*/ 153 w 219"/>
                <a:gd name="T47" fmla="*/ 32 h 266"/>
                <a:gd name="T48" fmla="*/ 153 w 219"/>
                <a:gd name="T49" fmla="*/ 0 h 266"/>
                <a:gd name="T50" fmla="*/ 219 w 219"/>
                <a:gd name="T51" fmla="*/ 51 h 266"/>
                <a:gd name="T52" fmla="*/ 192 w 219"/>
                <a:gd name="T53" fmla="*/ 51 h 266"/>
                <a:gd name="T54" fmla="*/ 200 w 219"/>
                <a:gd name="T55" fmla="*/ 141 h 266"/>
                <a:gd name="T56" fmla="*/ 208 w 219"/>
                <a:gd name="T57" fmla="*/ 230 h 266"/>
                <a:gd name="T58" fmla="*/ 211 w 219"/>
                <a:gd name="T59" fmla="*/ 233 h 266"/>
                <a:gd name="T60" fmla="*/ 207 w 219"/>
                <a:gd name="T61" fmla="*/ 247 h 266"/>
                <a:gd name="T62" fmla="*/ 134 w 219"/>
                <a:gd name="T63" fmla="*/ 248 h 266"/>
                <a:gd name="T64" fmla="*/ 131 w 219"/>
                <a:gd name="T65" fmla="*/ 252 h 266"/>
                <a:gd name="T66" fmla="*/ 124 w 219"/>
                <a:gd name="T67" fmla="*/ 251 h 266"/>
                <a:gd name="T68" fmla="*/ 114 w 219"/>
                <a:gd name="T69" fmla="*/ 255 h 266"/>
                <a:gd name="T70" fmla="*/ 101 w 219"/>
                <a:gd name="T71" fmla="*/ 249 h 266"/>
                <a:gd name="T72" fmla="*/ 95 w 219"/>
                <a:gd name="T73" fmla="*/ 250 h 266"/>
                <a:gd name="T74" fmla="*/ 92 w 219"/>
                <a:gd name="T75" fmla="*/ 262 h 266"/>
                <a:gd name="T76" fmla="*/ 86 w 219"/>
                <a:gd name="T77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9" h="266">
                  <a:moveTo>
                    <a:pt x="86" y="266"/>
                  </a:moveTo>
                  <a:lnTo>
                    <a:pt x="74" y="251"/>
                  </a:lnTo>
                  <a:lnTo>
                    <a:pt x="63" y="236"/>
                  </a:lnTo>
                  <a:lnTo>
                    <a:pt x="51" y="231"/>
                  </a:lnTo>
                  <a:lnTo>
                    <a:pt x="43" y="225"/>
                  </a:lnTo>
                  <a:lnTo>
                    <a:pt x="33" y="225"/>
                  </a:lnTo>
                  <a:lnTo>
                    <a:pt x="24" y="229"/>
                  </a:lnTo>
                  <a:lnTo>
                    <a:pt x="15" y="227"/>
                  </a:lnTo>
                  <a:lnTo>
                    <a:pt x="8" y="234"/>
                  </a:lnTo>
                  <a:lnTo>
                    <a:pt x="7" y="223"/>
                  </a:lnTo>
                  <a:lnTo>
                    <a:pt x="12" y="213"/>
                  </a:lnTo>
                  <a:lnTo>
                    <a:pt x="15" y="193"/>
                  </a:lnTo>
                  <a:lnTo>
                    <a:pt x="13" y="173"/>
                  </a:lnTo>
                  <a:lnTo>
                    <a:pt x="11" y="162"/>
                  </a:lnTo>
                  <a:lnTo>
                    <a:pt x="14" y="152"/>
                  </a:lnTo>
                  <a:lnTo>
                    <a:pt x="9" y="142"/>
                  </a:lnTo>
                  <a:lnTo>
                    <a:pt x="0" y="133"/>
                  </a:lnTo>
                  <a:lnTo>
                    <a:pt x="4" y="126"/>
                  </a:lnTo>
                  <a:lnTo>
                    <a:pt x="75" y="126"/>
                  </a:lnTo>
                  <a:lnTo>
                    <a:pt x="72" y="96"/>
                  </a:lnTo>
                  <a:lnTo>
                    <a:pt x="77" y="86"/>
                  </a:lnTo>
                  <a:lnTo>
                    <a:pt x="93" y="84"/>
                  </a:lnTo>
                  <a:lnTo>
                    <a:pt x="94" y="31"/>
                  </a:lnTo>
                  <a:lnTo>
                    <a:pt x="153" y="32"/>
                  </a:lnTo>
                  <a:lnTo>
                    <a:pt x="153" y="0"/>
                  </a:lnTo>
                  <a:lnTo>
                    <a:pt x="219" y="51"/>
                  </a:lnTo>
                  <a:lnTo>
                    <a:pt x="192" y="51"/>
                  </a:lnTo>
                  <a:lnTo>
                    <a:pt x="200" y="141"/>
                  </a:lnTo>
                  <a:lnTo>
                    <a:pt x="208" y="230"/>
                  </a:lnTo>
                  <a:lnTo>
                    <a:pt x="211" y="233"/>
                  </a:lnTo>
                  <a:lnTo>
                    <a:pt x="207" y="247"/>
                  </a:lnTo>
                  <a:lnTo>
                    <a:pt x="134" y="248"/>
                  </a:lnTo>
                  <a:lnTo>
                    <a:pt x="131" y="252"/>
                  </a:lnTo>
                  <a:lnTo>
                    <a:pt x="124" y="251"/>
                  </a:lnTo>
                  <a:lnTo>
                    <a:pt x="114" y="255"/>
                  </a:lnTo>
                  <a:lnTo>
                    <a:pt x="101" y="249"/>
                  </a:lnTo>
                  <a:lnTo>
                    <a:pt x="95" y="250"/>
                  </a:lnTo>
                  <a:lnTo>
                    <a:pt x="92" y="262"/>
                  </a:lnTo>
                  <a:lnTo>
                    <a:pt x="86" y="266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57" name="Freeform 128"/>
            <p:cNvSpPr>
              <a:spLocks/>
            </p:cNvSpPr>
            <p:nvPr/>
          </p:nvSpPr>
          <p:spPr bwMode="auto">
            <a:xfrm>
              <a:off x="5127625" y="4213225"/>
              <a:ext cx="85725" cy="249238"/>
            </a:xfrm>
            <a:custGeom>
              <a:avLst/>
              <a:gdLst>
                <a:gd name="T0" fmla="*/ 36 w 54"/>
                <a:gd name="T1" fmla="*/ 48 h 157"/>
                <a:gd name="T2" fmla="*/ 30 w 54"/>
                <a:gd name="T3" fmla="*/ 63 h 157"/>
                <a:gd name="T4" fmla="*/ 34 w 54"/>
                <a:gd name="T5" fmla="*/ 91 h 157"/>
                <a:gd name="T6" fmla="*/ 41 w 54"/>
                <a:gd name="T7" fmla="*/ 90 h 157"/>
                <a:gd name="T8" fmla="*/ 47 w 54"/>
                <a:gd name="T9" fmla="*/ 97 h 157"/>
                <a:gd name="T10" fmla="*/ 54 w 54"/>
                <a:gd name="T11" fmla="*/ 112 h 157"/>
                <a:gd name="T12" fmla="*/ 54 w 54"/>
                <a:gd name="T13" fmla="*/ 139 h 157"/>
                <a:gd name="T14" fmla="*/ 46 w 54"/>
                <a:gd name="T15" fmla="*/ 143 h 157"/>
                <a:gd name="T16" fmla="*/ 40 w 54"/>
                <a:gd name="T17" fmla="*/ 157 h 157"/>
                <a:gd name="T18" fmla="*/ 29 w 54"/>
                <a:gd name="T19" fmla="*/ 145 h 157"/>
                <a:gd name="T20" fmla="*/ 28 w 54"/>
                <a:gd name="T21" fmla="*/ 130 h 157"/>
                <a:gd name="T22" fmla="*/ 33 w 54"/>
                <a:gd name="T23" fmla="*/ 120 h 157"/>
                <a:gd name="T24" fmla="*/ 32 w 54"/>
                <a:gd name="T25" fmla="*/ 112 h 157"/>
                <a:gd name="T26" fmla="*/ 25 w 54"/>
                <a:gd name="T27" fmla="*/ 107 h 157"/>
                <a:gd name="T28" fmla="*/ 20 w 54"/>
                <a:gd name="T29" fmla="*/ 109 h 157"/>
                <a:gd name="T30" fmla="*/ 10 w 54"/>
                <a:gd name="T31" fmla="*/ 99 h 157"/>
                <a:gd name="T32" fmla="*/ 0 w 54"/>
                <a:gd name="T33" fmla="*/ 93 h 157"/>
                <a:gd name="T34" fmla="*/ 6 w 54"/>
                <a:gd name="T35" fmla="*/ 74 h 157"/>
                <a:gd name="T36" fmla="*/ 12 w 54"/>
                <a:gd name="T37" fmla="*/ 67 h 157"/>
                <a:gd name="T38" fmla="*/ 9 w 54"/>
                <a:gd name="T39" fmla="*/ 50 h 157"/>
                <a:gd name="T40" fmla="*/ 13 w 54"/>
                <a:gd name="T41" fmla="*/ 33 h 157"/>
                <a:gd name="T42" fmla="*/ 17 w 54"/>
                <a:gd name="T43" fmla="*/ 27 h 157"/>
                <a:gd name="T44" fmla="*/ 13 w 54"/>
                <a:gd name="T45" fmla="*/ 10 h 157"/>
                <a:gd name="T46" fmla="*/ 4 w 54"/>
                <a:gd name="T47" fmla="*/ 0 h 157"/>
                <a:gd name="T48" fmla="*/ 22 w 54"/>
                <a:gd name="T49" fmla="*/ 4 h 157"/>
                <a:gd name="T50" fmla="*/ 25 w 54"/>
                <a:gd name="T51" fmla="*/ 10 h 157"/>
                <a:gd name="T52" fmla="*/ 32 w 54"/>
                <a:gd name="T53" fmla="*/ 20 h 157"/>
                <a:gd name="T54" fmla="*/ 36 w 54"/>
                <a:gd name="T55" fmla="*/ 4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4" h="157">
                  <a:moveTo>
                    <a:pt x="36" y="48"/>
                  </a:moveTo>
                  <a:lnTo>
                    <a:pt x="30" y="63"/>
                  </a:lnTo>
                  <a:lnTo>
                    <a:pt x="34" y="91"/>
                  </a:lnTo>
                  <a:lnTo>
                    <a:pt x="41" y="90"/>
                  </a:lnTo>
                  <a:lnTo>
                    <a:pt x="47" y="97"/>
                  </a:lnTo>
                  <a:lnTo>
                    <a:pt x="54" y="112"/>
                  </a:lnTo>
                  <a:lnTo>
                    <a:pt x="54" y="139"/>
                  </a:lnTo>
                  <a:lnTo>
                    <a:pt x="46" y="143"/>
                  </a:lnTo>
                  <a:lnTo>
                    <a:pt x="40" y="157"/>
                  </a:lnTo>
                  <a:lnTo>
                    <a:pt x="29" y="145"/>
                  </a:lnTo>
                  <a:lnTo>
                    <a:pt x="28" y="130"/>
                  </a:lnTo>
                  <a:lnTo>
                    <a:pt x="33" y="120"/>
                  </a:lnTo>
                  <a:lnTo>
                    <a:pt x="32" y="112"/>
                  </a:lnTo>
                  <a:lnTo>
                    <a:pt x="25" y="107"/>
                  </a:lnTo>
                  <a:lnTo>
                    <a:pt x="20" y="109"/>
                  </a:lnTo>
                  <a:lnTo>
                    <a:pt x="10" y="99"/>
                  </a:lnTo>
                  <a:lnTo>
                    <a:pt x="0" y="93"/>
                  </a:lnTo>
                  <a:lnTo>
                    <a:pt x="6" y="74"/>
                  </a:lnTo>
                  <a:lnTo>
                    <a:pt x="12" y="67"/>
                  </a:lnTo>
                  <a:lnTo>
                    <a:pt x="9" y="50"/>
                  </a:lnTo>
                  <a:lnTo>
                    <a:pt x="13" y="33"/>
                  </a:lnTo>
                  <a:lnTo>
                    <a:pt x="17" y="27"/>
                  </a:lnTo>
                  <a:lnTo>
                    <a:pt x="13" y="10"/>
                  </a:lnTo>
                  <a:lnTo>
                    <a:pt x="4" y="0"/>
                  </a:lnTo>
                  <a:lnTo>
                    <a:pt x="22" y="4"/>
                  </a:lnTo>
                  <a:lnTo>
                    <a:pt x="25" y="10"/>
                  </a:lnTo>
                  <a:lnTo>
                    <a:pt x="32" y="20"/>
                  </a:lnTo>
                  <a:lnTo>
                    <a:pt x="36" y="48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58" name="Freeform 130"/>
            <p:cNvSpPr>
              <a:spLocks/>
            </p:cNvSpPr>
            <p:nvPr/>
          </p:nvSpPr>
          <p:spPr bwMode="auto">
            <a:xfrm>
              <a:off x="4519612" y="4467225"/>
              <a:ext cx="384175" cy="400050"/>
            </a:xfrm>
            <a:custGeom>
              <a:avLst/>
              <a:gdLst>
                <a:gd name="T0" fmla="*/ 76 w 242"/>
                <a:gd name="T1" fmla="*/ 242 h 252"/>
                <a:gd name="T2" fmla="*/ 64 w 242"/>
                <a:gd name="T3" fmla="*/ 226 h 252"/>
                <a:gd name="T4" fmla="*/ 58 w 242"/>
                <a:gd name="T5" fmla="*/ 211 h 252"/>
                <a:gd name="T6" fmla="*/ 54 w 242"/>
                <a:gd name="T7" fmla="*/ 191 h 252"/>
                <a:gd name="T8" fmla="*/ 50 w 242"/>
                <a:gd name="T9" fmla="*/ 176 h 252"/>
                <a:gd name="T10" fmla="*/ 45 w 242"/>
                <a:gd name="T11" fmla="*/ 144 h 252"/>
                <a:gd name="T12" fmla="*/ 46 w 242"/>
                <a:gd name="T13" fmla="*/ 119 h 252"/>
                <a:gd name="T14" fmla="*/ 44 w 242"/>
                <a:gd name="T15" fmla="*/ 108 h 252"/>
                <a:gd name="T16" fmla="*/ 37 w 242"/>
                <a:gd name="T17" fmla="*/ 99 h 252"/>
                <a:gd name="T18" fmla="*/ 28 w 242"/>
                <a:gd name="T19" fmla="*/ 82 h 252"/>
                <a:gd name="T20" fmla="*/ 19 w 242"/>
                <a:gd name="T21" fmla="*/ 57 h 252"/>
                <a:gd name="T22" fmla="*/ 15 w 242"/>
                <a:gd name="T23" fmla="*/ 44 h 252"/>
                <a:gd name="T24" fmla="*/ 1 w 242"/>
                <a:gd name="T25" fmla="*/ 24 h 252"/>
                <a:gd name="T26" fmla="*/ 0 w 242"/>
                <a:gd name="T27" fmla="*/ 8 h 252"/>
                <a:gd name="T28" fmla="*/ 9 w 242"/>
                <a:gd name="T29" fmla="*/ 4 h 252"/>
                <a:gd name="T30" fmla="*/ 20 w 242"/>
                <a:gd name="T31" fmla="*/ 0 h 252"/>
                <a:gd name="T32" fmla="*/ 32 w 242"/>
                <a:gd name="T33" fmla="*/ 1 h 252"/>
                <a:gd name="T34" fmla="*/ 42 w 242"/>
                <a:gd name="T35" fmla="*/ 10 h 252"/>
                <a:gd name="T36" fmla="*/ 45 w 242"/>
                <a:gd name="T37" fmla="*/ 9 h 252"/>
                <a:gd name="T38" fmla="*/ 119 w 242"/>
                <a:gd name="T39" fmla="*/ 8 h 252"/>
                <a:gd name="T40" fmla="*/ 131 w 242"/>
                <a:gd name="T41" fmla="*/ 18 h 252"/>
                <a:gd name="T42" fmla="*/ 175 w 242"/>
                <a:gd name="T43" fmla="*/ 21 h 252"/>
                <a:gd name="T44" fmla="*/ 208 w 242"/>
                <a:gd name="T45" fmla="*/ 13 h 252"/>
                <a:gd name="T46" fmla="*/ 223 w 242"/>
                <a:gd name="T47" fmla="*/ 8 h 252"/>
                <a:gd name="T48" fmla="*/ 235 w 242"/>
                <a:gd name="T49" fmla="*/ 9 h 252"/>
                <a:gd name="T50" fmla="*/ 242 w 242"/>
                <a:gd name="T51" fmla="*/ 14 h 252"/>
                <a:gd name="T52" fmla="*/ 242 w 242"/>
                <a:gd name="T53" fmla="*/ 15 h 252"/>
                <a:gd name="T54" fmla="*/ 232 w 242"/>
                <a:gd name="T55" fmla="*/ 20 h 252"/>
                <a:gd name="T56" fmla="*/ 226 w 242"/>
                <a:gd name="T57" fmla="*/ 20 h 252"/>
                <a:gd name="T58" fmla="*/ 214 w 242"/>
                <a:gd name="T59" fmla="*/ 28 h 252"/>
                <a:gd name="T60" fmla="*/ 208 w 242"/>
                <a:gd name="T61" fmla="*/ 20 h 252"/>
                <a:gd name="T62" fmla="*/ 179 w 242"/>
                <a:gd name="T63" fmla="*/ 27 h 252"/>
                <a:gd name="T64" fmla="*/ 166 w 242"/>
                <a:gd name="T65" fmla="*/ 28 h 252"/>
                <a:gd name="T66" fmla="*/ 163 w 242"/>
                <a:gd name="T67" fmla="*/ 102 h 252"/>
                <a:gd name="T68" fmla="*/ 145 w 242"/>
                <a:gd name="T69" fmla="*/ 102 h 252"/>
                <a:gd name="T70" fmla="*/ 143 w 242"/>
                <a:gd name="T71" fmla="*/ 163 h 252"/>
                <a:gd name="T72" fmla="*/ 139 w 242"/>
                <a:gd name="T73" fmla="*/ 240 h 252"/>
                <a:gd name="T74" fmla="*/ 123 w 242"/>
                <a:gd name="T75" fmla="*/ 250 h 252"/>
                <a:gd name="T76" fmla="*/ 114 w 242"/>
                <a:gd name="T77" fmla="*/ 252 h 252"/>
                <a:gd name="T78" fmla="*/ 103 w 242"/>
                <a:gd name="T79" fmla="*/ 248 h 252"/>
                <a:gd name="T80" fmla="*/ 95 w 242"/>
                <a:gd name="T81" fmla="*/ 246 h 252"/>
                <a:gd name="T82" fmla="*/ 92 w 242"/>
                <a:gd name="T83" fmla="*/ 238 h 252"/>
                <a:gd name="T84" fmla="*/ 85 w 242"/>
                <a:gd name="T85" fmla="*/ 232 h 252"/>
                <a:gd name="T86" fmla="*/ 76 w 242"/>
                <a:gd name="T87" fmla="*/ 24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2" h="252">
                  <a:moveTo>
                    <a:pt x="76" y="242"/>
                  </a:moveTo>
                  <a:lnTo>
                    <a:pt x="64" y="226"/>
                  </a:lnTo>
                  <a:lnTo>
                    <a:pt x="58" y="211"/>
                  </a:lnTo>
                  <a:lnTo>
                    <a:pt x="54" y="191"/>
                  </a:lnTo>
                  <a:lnTo>
                    <a:pt x="50" y="176"/>
                  </a:lnTo>
                  <a:lnTo>
                    <a:pt x="45" y="144"/>
                  </a:lnTo>
                  <a:lnTo>
                    <a:pt x="46" y="119"/>
                  </a:lnTo>
                  <a:lnTo>
                    <a:pt x="44" y="108"/>
                  </a:lnTo>
                  <a:lnTo>
                    <a:pt x="37" y="99"/>
                  </a:lnTo>
                  <a:lnTo>
                    <a:pt x="28" y="82"/>
                  </a:lnTo>
                  <a:lnTo>
                    <a:pt x="19" y="57"/>
                  </a:lnTo>
                  <a:lnTo>
                    <a:pt x="15" y="44"/>
                  </a:lnTo>
                  <a:lnTo>
                    <a:pt x="1" y="24"/>
                  </a:lnTo>
                  <a:lnTo>
                    <a:pt x="0" y="8"/>
                  </a:lnTo>
                  <a:lnTo>
                    <a:pt x="9" y="4"/>
                  </a:lnTo>
                  <a:lnTo>
                    <a:pt x="20" y="0"/>
                  </a:lnTo>
                  <a:lnTo>
                    <a:pt x="32" y="1"/>
                  </a:lnTo>
                  <a:lnTo>
                    <a:pt x="42" y="10"/>
                  </a:lnTo>
                  <a:lnTo>
                    <a:pt x="45" y="9"/>
                  </a:lnTo>
                  <a:lnTo>
                    <a:pt x="119" y="8"/>
                  </a:lnTo>
                  <a:lnTo>
                    <a:pt x="131" y="18"/>
                  </a:lnTo>
                  <a:lnTo>
                    <a:pt x="175" y="21"/>
                  </a:lnTo>
                  <a:lnTo>
                    <a:pt x="208" y="13"/>
                  </a:lnTo>
                  <a:lnTo>
                    <a:pt x="223" y="8"/>
                  </a:lnTo>
                  <a:lnTo>
                    <a:pt x="235" y="9"/>
                  </a:lnTo>
                  <a:lnTo>
                    <a:pt x="242" y="14"/>
                  </a:lnTo>
                  <a:lnTo>
                    <a:pt x="242" y="15"/>
                  </a:lnTo>
                  <a:lnTo>
                    <a:pt x="232" y="20"/>
                  </a:lnTo>
                  <a:lnTo>
                    <a:pt x="226" y="20"/>
                  </a:lnTo>
                  <a:lnTo>
                    <a:pt x="214" y="28"/>
                  </a:lnTo>
                  <a:lnTo>
                    <a:pt x="208" y="20"/>
                  </a:lnTo>
                  <a:lnTo>
                    <a:pt x="179" y="27"/>
                  </a:lnTo>
                  <a:lnTo>
                    <a:pt x="166" y="28"/>
                  </a:lnTo>
                  <a:lnTo>
                    <a:pt x="163" y="102"/>
                  </a:lnTo>
                  <a:lnTo>
                    <a:pt x="145" y="102"/>
                  </a:lnTo>
                  <a:lnTo>
                    <a:pt x="143" y="163"/>
                  </a:lnTo>
                  <a:lnTo>
                    <a:pt x="139" y="240"/>
                  </a:lnTo>
                  <a:lnTo>
                    <a:pt x="123" y="250"/>
                  </a:lnTo>
                  <a:lnTo>
                    <a:pt x="114" y="252"/>
                  </a:lnTo>
                  <a:lnTo>
                    <a:pt x="103" y="248"/>
                  </a:lnTo>
                  <a:lnTo>
                    <a:pt x="95" y="246"/>
                  </a:lnTo>
                  <a:lnTo>
                    <a:pt x="92" y="238"/>
                  </a:lnTo>
                  <a:lnTo>
                    <a:pt x="85" y="232"/>
                  </a:lnTo>
                  <a:lnTo>
                    <a:pt x="76" y="242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59" name="Freeform 132"/>
            <p:cNvSpPr>
              <a:spLocks/>
            </p:cNvSpPr>
            <p:nvPr/>
          </p:nvSpPr>
          <p:spPr bwMode="auto">
            <a:xfrm>
              <a:off x="4191000" y="3135312"/>
              <a:ext cx="446088" cy="388938"/>
            </a:xfrm>
            <a:custGeom>
              <a:avLst/>
              <a:gdLst>
                <a:gd name="T0" fmla="*/ 34 w 281"/>
                <a:gd name="T1" fmla="*/ 239 h 245"/>
                <a:gd name="T2" fmla="*/ 34 w 281"/>
                <a:gd name="T3" fmla="*/ 225 h 245"/>
                <a:gd name="T4" fmla="*/ 13 w 281"/>
                <a:gd name="T5" fmla="*/ 220 h 245"/>
                <a:gd name="T6" fmla="*/ 12 w 281"/>
                <a:gd name="T7" fmla="*/ 210 h 245"/>
                <a:gd name="T8" fmla="*/ 2 w 281"/>
                <a:gd name="T9" fmla="*/ 197 h 245"/>
                <a:gd name="T10" fmla="*/ 0 w 281"/>
                <a:gd name="T11" fmla="*/ 187 h 245"/>
                <a:gd name="T12" fmla="*/ 1 w 281"/>
                <a:gd name="T13" fmla="*/ 177 h 245"/>
                <a:gd name="T14" fmla="*/ 13 w 281"/>
                <a:gd name="T15" fmla="*/ 176 h 245"/>
                <a:gd name="T16" fmla="*/ 19 w 281"/>
                <a:gd name="T17" fmla="*/ 169 h 245"/>
                <a:gd name="T18" fmla="*/ 44 w 281"/>
                <a:gd name="T19" fmla="*/ 167 h 245"/>
                <a:gd name="T20" fmla="*/ 60 w 281"/>
                <a:gd name="T21" fmla="*/ 164 h 245"/>
                <a:gd name="T22" fmla="*/ 62 w 281"/>
                <a:gd name="T23" fmla="*/ 151 h 245"/>
                <a:gd name="T24" fmla="*/ 72 w 281"/>
                <a:gd name="T25" fmla="*/ 137 h 245"/>
                <a:gd name="T26" fmla="*/ 71 w 281"/>
                <a:gd name="T27" fmla="*/ 89 h 245"/>
                <a:gd name="T28" fmla="*/ 97 w 281"/>
                <a:gd name="T29" fmla="*/ 80 h 245"/>
                <a:gd name="T30" fmla="*/ 149 w 281"/>
                <a:gd name="T31" fmla="*/ 39 h 245"/>
                <a:gd name="T32" fmla="*/ 209 w 281"/>
                <a:gd name="T33" fmla="*/ 0 h 245"/>
                <a:gd name="T34" fmla="*/ 238 w 281"/>
                <a:gd name="T35" fmla="*/ 9 h 245"/>
                <a:gd name="T36" fmla="*/ 248 w 281"/>
                <a:gd name="T37" fmla="*/ 20 h 245"/>
                <a:gd name="T38" fmla="*/ 261 w 281"/>
                <a:gd name="T39" fmla="*/ 12 h 245"/>
                <a:gd name="T40" fmla="*/ 266 w 281"/>
                <a:gd name="T41" fmla="*/ 45 h 245"/>
                <a:gd name="T42" fmla="*/ 273 w 281"/>
                <a:gd name="T43" fmla="*/ 50 h 245"/>
                <a:gd name="T44" fmla="*/ 274 w 281"/>
                <a:gd name="T45" fmla="*/ 57 h 245"/>
                <a:gd name="T46" fmla="*/ 281 w 281"/>
                <a:gd name="T47" fmla="*/ 64 h 245"/>
                <a:gd name="T48" fmla="*/ 278 w 281"/>
                <a:gd name="T49" fmla="*/ 73 h 245"/>
                <a:gd name="T50" fmla="*/ 271 w 281"/>
                <a:gd name="T51" fmla="*/ 115 h 245"/>
                <a:gd name="T52" fmla="*/ 271 w 281"/>
                <a:gd name="T53" fmla="*/ 142 h 245"/>
                <a:gd name="T54" fmla="*/ 248 w 281"/>
                <a:gd name="T55" fmla="*/ 162 h 245"/>
                <a:gd name="T56" fmla="*/ 241 w 281"/>
                <a:gd name="T57" fmla="*/ 189 h 245"/>
                <a:gd name="T58" fmla="*/ 249 w 281"/>
                <a:gd name="T59" fmla="*/ 197 h 245"/>
                <a:gd name="T60" fmla="*/ 249 w 281"/>
                <a:gd name="T61" fmla="*/ 210 h 245"/>
                <a:gd name="T62" fmla="*/ 260 w 281"/>
                <a:gd name="T63" fmla="*/ 210 h 245"/>
                <a:gd name="T64" fmla="*/ 259 w 281"/>
                <a:gd name="T65" fmla="*/ 220 h 245"/>
                <a:gd name="T66" fmla="*/ 254 w 281"/>
                <a:gd name="T67" fmla="*/ 221 h 245"/>
                <a:gd name="T68" fmla="*/ 253 w 281"/>
                <a:gd name="T69" fmla="*/ 228 h 245"/>
                <a:gd name="T70" fmla="*/ 250 w 281"/>
                <a:gd name="T71" fmla="*/ 228 h 245"/>
                <a:gd name="T72" fmla="*/ 237 w 281"/>
                <a:gd name="T73" fmla="*/ 206 h 245"/>
                <a:gd name="T74" fmla="*/ 233 w 281"/>
                <a:gd name="T75" fmla="*/ 205 h 245"/>
                <a:gd name="T76" fmla="*/ 219 w 281"/>
                <a:gd name="T77" fmla="*/ 216 h 245"/>
                <a:gd name="T78" fmla="*/ 205 w 281"/>
                <a:gd name="T79" fmla="*/ 210 h 245"/>
                <a:gd name="T80" fmla="*/ 195 w 281"/>
                <a:gd name="T81" fmla="*/ 209 h 245"/>
                <a:gd name="T82" fmla="*/ 189 w 281"/>
                <a:gd name="T83" fmla="*/ 212 h 245"/>
                <a:gd name="T84" fmla="*/ 179 w 281"/>
                <a:gd name="T85" fmla="*/ 212 h 245"/>
                <a:gd name="T86" fmla="*/ 168 w 281"/>
                <a:gd name="T87" fmla="*/ 220 h 245"/>
                <a:gd name="T88" fmla="*/ 159 w 281"/>
                <a:gd name="T89" fmla="*/ 221 h 245"/>
                <a:gd name="T90" fmla="*/ 137 w 281"/>
                <a:gd name="T91" fmla="*/ 210 h 245"/>
                <a:gd name="T92" fmla="*/ 128 w 281"/>
                <a:gd name="T93" fmla="*/ 215 h 245"/>
                <a:gd name="T94" fmla="*/ 119 w 281"/>
                <a:gd name="T95" fmla="*/ 215 h 245"/>
                <a:gd name="T96" fmla="*/ 112 w 281"/>
                <a:gd name="T97" fmla="*/ 207 h 245"/>
                <a:gd name="T98" fmla="*/ 93 w 281"/>
                <a:gd name="T99" fmla="*/ 199 h 245"/>
                <a:gd name="T100" fmla="*/ 74 w 281"/>
                <a:gd name="T101" fmla="*/ 202 h 245"/>
                <a:gd name="T102" fmla="*/ 69 w 281"/>
                <a:gd name="T103" fmla="*/ 206 h 245"/>
                <a:gd name="T104" fmla="*/ 67 w 281"/>
                <a:gd name="T105" fmla="*/ 218 h 245"/>
                <a:gd name="T106" fmla="*/ 61 w 281"/>
                <a:gd name="T107" fmla="*/ 227 h 245"/>
                <a:gd name="T108" fmla="*/ 60 w 281"/>
                <a:gd name="T109" fmla="*/ 245 h 245"/>
                <a:gd name="T110" fmla="*/ 46 w 281"/>
                <a:gd name="T111" fmla="*/ 233 h 245"/>
                <a:gd name="T112" fmla="*/ 40 w 281"/>
                <a:gd name="T113" fmla="*/ 233 h 245"/>
                <a:gd name="T114" fmla="*/ 34 w 281"/>
                <a:gd name="T115" fmla="*/ 23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1" h="245">
                  <a:moveTo>
                    <a:pt x="34" y="239"/>
                  </a:moveTo>
                  <a:lnTo>
                    <a:pt x="34" y="225"/>
                  </a:lnTo>
                  <a:lnTo>
                    <a:pt x="13" y="220"/>
                  </a:lnTo>
                  <a:lnTo>
                    <a:pt x="12" y="210"/>
                  </a:lnTo>
                  <a:lnTo>
                    <a:pt x="2" y="197"/>
                  </a:lnTo>
                  <a:lnTo>
                    <a:pt x="0" y="187"/>
                  </a:lnTo>
                  <a:lnTo>
                    <a:pt x="1" y="177"/>
                  </a:lnTo>
                  <a:lnTo>
                    <a:pt x="13" y="176"/>
                  </a:lnTo>
                  <a:lnTo>
                    <a:pt x="19" y="169"/>
                  </a:lnTo>
                  <a:lnTo>
                    <a:pt x="44" y="167"/>
                  </a:lnTo>
                  <a:lnTo>
                    <a:pt x="60" y="164"/>
                  </a:lnTo>
                  <a:lnTo>
                    <a:pt x="62" y="151"/>
                  </a:lnTo>
                  <a:lnTo>
                    <a:pt x="72" y="137"/>
                  </a:lnTo>
                  <a:lnTo>
                    <a:pt x="71" y="89"/>
                  </a:lnTo>
                  <a:lnTo>
                    <a:pt x="97" y="80"/>
                  </a:lnTo>
                  <a:lnTo>
                    <a:pt x="149" y="39"/>
                  </a:lnTo>
                  <a:lnTo>
                    <a:pt x="209" y="0"/>
                  </a:lnTo>
                  <a:lnTo>
                    <a:pt x="238" y="9"/>
                  </a:lnTo>
                  <a:lnTo>
                    <a:pt x="248" y="20"/>
                  </a:lnTo>
                  <a:lnTo>
                    <a:pt x="261" y="12"/>
                  </a:lnTo>
                  <a:lnTo>
                    <a:pt x="266" y="45"/>
                  </a:lnTo>
                  <a:lnTo>
                    <a:pt x="273" y="50"/>
                  </a:lnTo>
                  <a:lnTo>
                    <a:pt x="274" y="57"/>
                  </a:lnTo>
                  <a:lnTo>
                    <a:pt x="281" y="64"/>
                  </a:lnTo>
                  <a:lnTo>
                    <a:pt x="278" y="73"/>
                  </a:lnTo>
                  <a:lnTo>
                    <a:pt x="271" y="115"/>
                  </a:lnTo>
                  <a:lnTo>
                    <a:pt x="271" y="142"/>
                  </a:lnTo>
                  <a:lnTo>
                    <a:pt x="248" y="162"/>
                  </a:lnTo>
                  <a:lnTo>
                    <a:pt x="241" y="189"/>
                  </a:lnTo>
                  <a:lnTo>
                    <a:pt x="249" y="197"/>
                  </a:lnTo>
                  <a:lnTo>
                    <a:pt x="249" y="210"/>
                  </a:lnTo>
                  <a:lnTo>
                    <a:pt x="260" y="210"/>
                  </a:lnTo>
                  <a:lnTo>
                    <a:pt x="259" y="220"/>
                  </a:lnTo>
                  <a:lnTo>
                    <a:pt x="254" y="221"/>
                  </a:lnTo>
                  <a:lnTo>
                    <a:pt x="253" y="228"/>
                  </a:lnTo>
                  <a:lnTo>
                    <a:pt x="250" y="228"/>
                  </a:lnTo>
                  <a:lnTo>
                    <a:pt x="237" y="206"/>
                  </a:lnTo>
                  <a:lnTo>
                    <a:pt x="233" y="205"/>
                  </a:lnTo>
                  <a:lnTo>
                    <a:pt x="219" y="216"/>
                  </a:lnTo>
                  <a:lnTo>
                    <a:pt x="205" y="210"/>
                  </a:lnTo>
                  <a:lnTo>
                    <a:pt x="195" y="209"/>
                  </a:lnTo>
                  <a:lnTo>
                    <a:pt x="189" y="212"/>
                  </a:lnTo>
                  <a:lnTo>
                    <a:pt x="179" y="212"/>
                  </a:lnTo>
                  <a:lnTo>
                    <a:pt x="168" y="220"/>
                  </a:lnTo>
                  <a:lnTo>
                    <a:pt x="159" y="221"/>
                  </a:lnTo>
                  <a:lnTo>
                    <a:pt x="137" y="210"/>
                  </a:lnTo>
                  <a:lnTo>
                    <a:pt x="128" y="215"/>
                  </a:lnTo>
                  <a:lnTo>
                    <a:pt x="119" y="215"/>
                  </a:lnTo>
                  <a:lnTo>
                    <a:pt x="112" y="207"/>
                  </a:lnTo>
                  <a:lnTo>
                    <a:pt x="93" y="199"/>
                  </a:lnTo>
                  <a:lnTo>
                    <a:pt x="74" y="202"/>
                  </a:lnTo>
                  <a:lnTo>
                    <a:pt x="69" y="206"/>
                  </a:lnTo>
                  <a:lnTo>
                    <a:pt x="67" y="218"/>
                  </a:lnTo>
                  <a:lnTo>
                    <a:pt x="61" y="227"/>
                  </a:lnTo>
                  <a:lnTo>
                    <a:pt x="60" y="245"/>
                  </a:lnTo>
                  <a:lnTo>
                    <a:pt x="46" y="233"/>
                  </a:lnTo>
                  <a:lnTo>
                    <a:pt x="40" y="233"/>
                  </a:lnTo>
                  <a:lnTo>
                    <a:pt x="34" y="239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60" name="Freeform 133"/>
            <p:cNvSpPr>
              <a:spLocks/>
            </p:cNvSpPr>
            <p:nvPr/>
          </p:nvSpPr>
          <p:spPr bwMode="auto">
            <a:xfrm>
              <a:off x="4260850" y="3451225"/>
              <a:ext cx="342900" cy="317500"/>
            </a:xfrm>
            <a:custGeom>
              <a:avLst/>
              <a:gdLst>
                <a:gd name="T0" fmla="*/ 106 w 216"/>
                <a:gd name="T1" fmla="*/ 189 h 200"/>
                <a:gd name="T2" fmla="*/ 87 w 216"/>
                <a:gd name="T3" fmla="*/ 197 h 200"/>
                <a:gd name="T4" fmla="*/ 80 w 216"/>
                <a:gd name="T5" fmla="*/ 196 h 200"/>
                <a:gd name="T6" fmla="*/ 73 w 216"/>
                <a:gd name="T7" fmla="*/ 200 h 200"/>
                <a:gd name="T8" fmla="*/ 59 w 216"/>
                <a:gd name="T9" fmla="*/ 200 h 200"/>
                <a:gd name="T10" fmla="*/ 49 w 216"/>
                <a:gd name="T11" fmla="*/ 187 h 200"/>
                <a:gd name="T12" fmla="*/ 43 w 216"/>
                <a:gd name="T13" fmla="*/ 172 h 200"/>
                <a:gd name="T14" fmla="*/ 30 w 216"/>
                <a:gd name="T15" fmla="*/ 158 h 200"/>
                <a:gd name="T16" fmla="*/ 16 w 216"/>
                <a:gd name="T17" fmla="*/ 158 h 200"/>
                <a:gd name="T18" fmla="*/ 0 w 216"/>
                <a:gd name="T19" fmla="*/ 158 h 200"/>
                <a:gd name="T20" fmla="*/ 1 w 216"/>
                <a:gd name="T21" fmla="*/ 125 h 200"/>
                <a:gd name="T22" fmla="*/ 0 w 216"/>
                <a:gd name="T23" fmla="*/ 112 h 200"/>
                <a:gd name="T24" fmla="*/ 4 w 216"/>
                <a:gd name="T25" fmla="*/ 98 h 200"/>
                <a:gd name="T26" fmla="*/ 9 w 216"/>
                <a:gd name="T27" fmla="*/ 92 h 200"/>
                <a:gd name="T28" fmla="*/ 18 w 216"/>
                <a:gd name="T29" fmla="*/ 79 h 200"/>
                <a:gd name="T30" fmla="*/ 16 w 216"/>
                <a:gd name="T31" fmla="*/ 74 h 200"/>
                <a:gd name="T32" fmla="*/ 20 w 216"/>
                <a:gd name="T33" fmla="*/ 65 h 200"/>
                <a:gd name="T34" fmla="*/ 16 w 216"/>
                <a:gd name="T35" fmla="*/ 53 h 200"/>
                <a:gd name="T36" fmla="*/ 16 w 216"/>
                <a:gd name="T37" fmla="*/ 46 h 200"/>
                <a:gd name="T38" fmla="*/ 17 w 216"/>
                <a:gd name="T39" fmla="*/ 28 h 200"/>
                <a:gd name="T40" fmla="*/ 23 w 216"/>
                <a:gd name="T41" fmla="*/ 19 h 200"/>
                <a:gd name="T42" fmla="*/ 25 w 216"/>
                <a:gd name="T43" fmla="*/ 7 h 200"/>
                <a:gd name="T44" fmla="*/ 30 w 216"/>
                <a:gd name="T45" fmla="*/ 3 h 200"/>
                <a:gd name="T46" fmla="*/ 49 w 216"/>
                <a:gd name="T47" fmla="*/ 0 h 200"/>
                <a:gd name="T48" fmla="*/ 68 w 216"/>
                <a:gd name="T49" fmla="*/ 8 h 200"/>
                <a:gd name="T50" fmla="*/ 75 w 216"/>
                <a:gd name="T51" fmla="*/ 16 h 200"/>
                <a:gd name="T52" fmla="*/ 84 w 216"/>
                <a:gd name="T53" fmla="*/ 16 h 200"/>
                <a:gd name="T54" fmla="*/ 93 w 216"/>
                <a:gd name="T55" fmla="*/ 11 h 200"/>
                <a:gd name="T56" fmla="*/ 115 w 216"/>
                <a:gd name="T57" fmla="*/ 22 h 200"/>
                <a:gd name="T58" fmla="*/ 124 w 216"/>
                <a:gd name="T59" fmla="*/ 21 h 200"/>
                <a:gd name="T60" fmla="*/ 135 w 216"/>
                <a:gd name="T61" fmla="*/ 13 h 200"/>
                <a:gd name="T62" fmla="*/ 145 w 216"/>
                <a:gd name="T63" fmla="*/ 13 h 200"/>
                <a:gd name="T64" fmla="*/ 151 w 216"/>
                <a:gd name="T65" fmla="*/ 10 h 200"/>
                <a:gd name="T66" fmla="*/ 161 w 216"/>
                <a:gd name="T67" fmla="*/ 11 h 200"/>
                <a:gd name="T68" fmla="*/ 175 w 216"/>
                <a:gd name="T69" fmla="*/ 17 h 200"/>
                <a:gd name="T70" fmla="*/ 189 w 216"/>
                <a:gd name="T71" fmla="*/ 6 h 200"/>
                <a:gd name="T72" fmla="*/ 193 w 216"/>
                <a:gd name="T73" fmla="*/ 7 h 200"/>
                <a:gd name="T74" fmla="*/ 206 w 216"/>
                <a:gd name="T75" fmla="*/ 29 h 200"/>
                <a:gd name="T76" fmla="*/ 209 w 216"/>
                <a:gd name="T77" fmla="*/ 29 h 200"/>
                <a:gd name="T78" fmla="*/ 216 w 216"/>
                <a:gd name="T79" fmla="*/ 37 h 200"/>
                <a:gd name="T80" fmla="*/ 214 w 216"/>
                <a:gd name="T81" fmla="*/ 41 h 200"/>
                <a:gd name="T82" fmla="*/ 214 w 216"/>
                <a:gd name="T83" fmla="*/ 48 h 200"/>
                <a:gd name="T84" fmla="*/ 199 w 216"/>
                <a:gd name="T85" fmla="*/ 64 h 200"/>
                <a:gd name="T86" fmla="*/ 194 w 216"/>
                <a:gd name="T87" fmla="*/ 77 h 200"/>
                <a:gd name="T88" fmla="*/ 191 w 216"/>
                <a:gd name="T89" fmla="*/ 88 h 200"/>
                <a:gd name="T90" fmla="*/ 187 w 216"/>
                <a:gd name="T91" fmla="*/ 93 h 200"/>
                <a:gd name="T92" fmla="*/ 184 w 216"/>
                <a:gd name="T93" fmla="*/ 107 h 200"/>
                <a:gd name="T94" fmla="*/ 174 w 216"/>
                <a:gd name="T95" fmla="*/ 116 h 200"/>
                <a:gd name="T96" fmla="*/ 172 w 216"/>
                <a:gd name="T97" fmla="*/ 126 h 200"/>
                <a:gd name="T98" fmla="*/ 167 w 216"/>
                <a:gd name="T99" fmla="*/ 135 h 200"/>
                <a:gd name="T100" fmla="*/ 166 w 216"/>
                <a:gd name="T101" fmla="*/ 143 h 200"/>
                <a:gd name="T102" fmla="*/ 153 w 216"/>
                <a:gd name="T103" fmla="*/ 150 h 200"/>
                <a:gd name="T104" fmla="*/ 143 w 216"/>
                <a:gd name="T105" fmla="*/ 142 h 200"/>
                <a:gd name="T106" fmla="*/ 136 w 216"/>
                <a:gd name="T107" fmla="*/ 142 h 200"/>
                <a:gd name="T108" fmla="*/ 125 w 216"/>
                <a:gd name="T109" fmla="*/ 154 h 200"/>
                <a:gd name="T110" fmla="*/ 120 w 216"/>
                <a:gd name="T111" fmla="*/ 155 h 200"/>
                <a:gd name="T112" fmla="*/ 111 w 216"/>
                <a:gd name="T113" fmla="*/ 175 h 200"/>
                <a:gd name="T114" fmla="*/ 106 w 216"/>
                <a:gd name="T115" fmla="*/ 18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6" h="200">
                  <a:moveTo>
                    <a:pt x="106" y="189"/>
                  </a:moveTo>
                  <a:lnTo>
                    <a:pt x="87" y="197"/>
                  </a:lnTo>
                  <a:lnTo>
                    <a:pt x="80" y="196"/>
                  </a:lnTo>
                  <a:lnTo>
                    <a:pt x="73" y="200"/>
                  </a:lnTo>
                  <a:lnTo>
                    <a:pt x="59" y="200"/>
                  </a:lnTo>
                  <a:lnTo>
                    <a:pt x="49" y="187"/>
                  </a:lnTo>
                  <a:lnTo>
                    <a:pt x="43" y="172"/>
                  </a:lnTo>
                  <a:lnTo>
                    <a:pt x="30" y="158"/>
                  </a:lnTo>
                  <a:lnTo>
                    <a:pt x="16" y="158"/>
                  </a:lnTo>
                  <a:lnTo>
                    <a:pt x="0" y="158"/>
                  </a:lnTo>
                  <a:lnTo>
                    <a:pt x="1" y="125"/>
                  </a:lnTo>
                  <a:lnTo>
                    <a:pt x="0" y="112"/>
                  </a:lnTo>
                  <a:lnTo>
                    <a:pt x="4" y="98"/>
                  </a:lnTo>
                  <a:lnTo>
                    <a:pt x="9" y="92"/>
                  </a:lnTo>
                  <a:lnTo>
                    <a:pt x="18" y="79"/>
                  </a:lnTo>
                  <a:lnTo>
                    <a:pt x="16" y="74"/>
                  </a:lnTo>
                  <a:lnTo>
                    <a:pt x="20" y="65"/>
                  </a:lnTo>
                  <a:lnTo>
                    <a:pt x="16" y="53"/>
                  </a:lnTo>
                  <a:lnTo>
                    <a:pt x="16" y="46"/>
                  </a:lnTo>
                  <a:lnTo>
                    <a:pt x="17" y="28"/>
                  </a:lnTo>
                  <a:lnTo>
                    <a:pt x="23" y="19"/>
                  </a:lnTo>
                  <a:lnTo>
                    <a:pt x="25" y="7"/>
                  </a:lnTo>
                  <a:lnTo>
                    <a:pt x="30" y="3"/>
                  </a:lnTo>
                  <a:lnTo>
                    <a:pt x="49" y="0"/>
                  </a:lnTo>
                  <a:lnTo>
                    <a:pt x="68" y="8"/>
                  </a:lnTo>
                  <a:lnTo>
                    <a:pt x="75" y="16"/>
                  </a:lnTo>
                  <a:lnTo>
                    <a:pt x="84" y="16"/>
                  </a:lnTo>
                  <a:lnTo>
                    <a:pt x="93" y="11"/>
                  </a:lnTo>
                  <a:lnTo>
                    <a:pt x="115" y="22"/>
                  </a:lnTo>
                  <a:lnTo>
                    <a:pt x="124" y="21"/>
                  </a:lnTo>
                  <a:lnTo>
                    <a:pt x="135" y="13"/>
                  </a:lnTo>
                  <a:lnTo>
                    <a:pt x="145" y="13"/>
                  </a:lnTo>
                  <a:lnTo>
                    <a:pt x="151" y="10"/>
                  </a:lnTo>
                  <a:lnTo>
                    <a:pt x="161" y="11"/>
                  </a:lnTo>
                  <a:lnTo>
                    <a:pt x="175" y="17"/>
                  </a:lnTo>
                  <a:lnTo>
                    <a:pt x="189" y="6"/>
                  </a:lnTo>
                  <a:lnTo>
                    <a:pt x="193" y="7"/>
                  </a:lnTo>
                  <a:lnTo>
                    <a:pt x="206" y="29"/>
                  </a:lnTo>
                  <a:lnTo>
                    <a:pt x="209" y="29"/>
                  </a:lnTo>
                  <a:lnTo>
                    <a:pt x="216" y="37"/>
                  </a:lnTo>
                  <a:lnTo>
                    <a:pt x="214" y="41"/>
                  </a:lnTo>
                  <a:lnTo>
                    <a:pt x="214" y="48"/>
                  </a:lnTo>
                  <a:lnTo>
                    <a:pt x="199" y="64"/>
                  </a:lnTo>
                  <a:lnTo>
                    <a:pt x="194" y="77"/>
                  </a:lnTo>
                  <a:lnTo>
                    <a:pt x="191" y="88"/>
                  </a:lnTo>
                  <a:lnTo>
                    <a:pt x="187" y="93"/>
                  </a:lnTo>
                  <a:lnTo>
                    <a:pt x="184" y="107"/>
                  </a:lnTo>
                  <a:lnTo>
                    <a:pt x="174" y="116"/>
                  </a:lnTo>
                  <a:lnTo>
                    <a:pt x="172" y="126"/>
                  </a:lnTo>
                  <a:lnTo>
                    <a:pt x="167" y="135"/>
                  </a:lnTo>
                  <a:lnTo>
                    <a:pt x="166" y="143"/>
                  </a:lnTo>
                  <a:lnTo>
                    <a:pt x="153" y="150"/>
                  </a:lnTo>
                  <a:lnTo>
                    <a:pt x="143" y="142"/>
                  </a:lnTo>
                  <a:lnTo>
                    <a:pt x="136" y="142"/>
                  </a:lnTo>
                  <a:lnTo>
                    <a:pt x="125" y="154"/>
                  </a:lnTo>
                  <a:lnTo>
                    <a:pt x="120" y="155"/>
                  </a:lnTo>
                  <a:lnTo>
                    <a:pt x="111" y="175"/>
                  </a:lnTo>
                  <a:lnTo>
                    <a:pt x="106" y="189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61" name="Freeform 168"/>
            <p:cNvSpPr>
              <a:spLocks/>
            </p:cNvSpPr>
            <p:nvPr/>
          </p:nvSpPr>
          <p:spPr bwMode="auto">
            <a:xfrm>
              <a:off x="5029200" y="3946525"/>
              <a:ext cx="52388" cy="58738"/>
            </a:xfrm>
            <a:custGeom>
              <a:avLst/>
              <a:gdLst>
                <a:gd name="T0" fmla="*/ 25 w 33"/>
                <a:gd name="T1" fmla="*/ 0 h 37"/>
                <a:gd name="T2" fmla="*/ 33 w 33"/>
                <a:gd name="T3" fmla="*/ 12 h 37"/>
                <a:gd name="T4" fmla="*/ 31 w 33"/>
                <a:gd name="T5" fmla="*/ 24 h 37"/>
                <a:gd name="T6" fmla="*/ 26 w 33"/>
                <a:gd name="T7" fmla="*/ 27 h 37"/>
                <a:gd name="T8" fmla="*/ 16 w 33"/>
                <a:gd name="T9" fmla="*/ 25 h 37"/>
                <a:gd name="T10" fmla="*/ 11 w 33"/>
                <a:gd name="T11" fmla="*/ 37 h 37"/>
                <a:gd name="T12" fmla="*/ 0 w 33"/>
                <a:gd name="T13" fmla="*/ 35 h 37"/>
                <a:gd name="T14" fmla="*/ 1 w 33"/>
                <a:gd name="T15" fmla="*/ 24 h 37"/>
                <a:gd name="T16" fmla="*/ 4 w 33"/>
                <a:gd name="T17" fmla="*/ 22 h 37"/>
                <a:gd name="T18" fmla="*/ 4 w 33"/>
                <a:gd name="T19" fmla="*/ 10 h 37"/>
                <a:gd name="T20" fmla="*/ 10 w 33"/>
                <a:gd name="T21" fmla="*/ 4 h 37"/>
                <a:gd name="T22" fmla="*/ 14 w 33"/>
                <a:gd name="T23" fmla="*/ 6 h 37"/>
                <a:gd name="T24" fmla="*/ 25 w 33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7">
                  <a:moveTo>
                    <a:pt x="25" y="0"/>
                  </a:moveTo>
                  <a:lnTo>
                    <a:pt x="33" y="12"/>
                  </a:lnTo>
                  <a:lnTo>
                    <a:pt x="31" y="24"/>
                  </a:lnTo>
                  <a:lnTo>
                    <a:pt x="26" y="27"/>
                  </a:lnTo>
                  <a:lnTo>
                    <a:pt x="16" y="25"/>
                  </a:lnTo>
                  <a:lnTo>
                    <a:pt x="11" y="37"/>
                  </a:lnTo>
                  <a:lnTo>
                    <a:pt x="0" y="35"/>
                  </a:lnTo>
                  <a:lnTo>
                    <a:pt x="1" y="24"/>
                  </a:lnTo>
                  <a:lnTo>
                    <a:pt x="4" y="22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4" y="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62" name="Freeform 169"/>
            <p:cNvSpPr>
              <a:spLocks/>
            </p:cNvSpPr>
            <p:nvPr/>
          </p:nvSpPr>
          <p:spPr bwMode="auto">
            <a:xfrm>
              <a:off x="3694112" y="2997200"/>
              <a:ext cx="244475" cy="219075"/>
            </a:xfrm>
            <a:custGeom>
              <a:avLst/>
              <a:gdLst>
                <a:gd name="T0" fmla="*/ 151 w 154"/>
                <a:gd name="T1" fmla="*/ 11 h 138"/>
                <a:gd name="T2" fmla="*/ 151 w 154"/>
                <a:gd name="T3" fmla="*/ 0 h 138"/>
                <a:gd name="T4" fmla="*/ 154 w 154"/>
                <a:gd name="T5" fmla="*/ 0 h 138"/>
                <a:gd name="T6" fmla="*/ 154 w 154"/>
                <a:gd name="T7" fmla="*/ 1 h 138"/>
                <a:gd name="T8" fmla="*/ 153 w 154"/>
                <a:gd name="T9" fmla="*/ 5 h 138"/>
                <a:gd name="T10" fmla="*/ 153 w 154"/>
                <a:gd name="T11" fmla="*/ 37 h 138"/>
                <a:gd name="T12" fmla="*/ 94 w 154"/>
                <a:gd name="T13" fmla="*/ 36 h 138"/>
                <a:gd name="T14" fmla="*/ 93 w 154"/>
                <a:gd name="T15" fmla="*/ 89 h 138"/>
                <a:gd name="T16" fmla="*/ 77 w 154"/>
                <a:gd name="T17" fmla="*/ 91 h 138"/>
                <a:gd name="T18" fmla="*/ 72 w 154"/>
                <a:gd name="T19" fmla="*/ 101 h 138"/>
                <a:gd name="T20" fmla="*/ 75 w 154"/>
                <a:gd name="T21" fmla="*/ 131 h 138"/>
                <a:gd name="T22" fmla="*/ 4 w 154"/>
                <a:gd name="T23" fmla="*/ 131 h 138"/>
                <a:gd name="T24" fmla="*/ 0 w 154"/>
                <a:gd name="T25" fmla="*/ 138 h 138"/>
                <a:gd name="T26" fmla="*/ 1 w 154"/>
                <a:gd name="T27" fmla="*/ 129 h 138"/>
                <a:gd name="T28" fmla="*/ 1 w 154"/>
                <a:gd name="T29" fmla="*/ 129 h 138"/>
                <a:gd name="T30" fmla="*/ 42 w 154"/>
                <a:gd name="T31" fmla="*/ 128 h 138"/>
                <a:gd name="T32" fmla="*/ 44 w 154"/>
                <a:gd name="T33" fmla="*/ 120 h 138"/>
                <a:gd name="T34" fmla="*/ 52 w 154"/>
                <a:gd name="T35" fmla="*/ 111 h 138"/>
                <a:gd name="T36" fmla="*/ 59 w 154"/>
                <a:gd name="T37" fmla="*/ 82 h 138"/>
                <a:gd name="T38" fmla="*/ 84 w 154"/>
                <a:gd name="T39" fmla="*/ 60 h 138"/>
                <a:gd name="T40" fmla="*/ 93 w 154"/>
                <a:gd name="T41" fmla="*/ 34 h 138"/>
                <a:gd name="T42" fmla="*/ 99 w 154"/>
                <a:gd name="T43" fmla="*/ 32 h 138"/>
                <a:gd name="T44" fmla="*/ 105 w 154"/>
                <a:gd name="T45" fmla="*/ 16 h 138"/>
                <a:gd name="T46" fmla="*/ 120 w 154"/>
                <a:gd name="T47" fmla="*/ 14 h 138"/>
                <a:gd name="T48" fmla="*/ 126 w 154"/>
                <a:gd name="T49" fmla="*/ 16 h 138"/>
                <a:gd name="T50" fmla="*/ 134 w 154"/>
                <a:gd name="T51" fmla="*/ 16 h 138"/>
                <a:gd name="T52" fmla="*/ 140 w 154"/>
                <a:gd name="T53" fmla="*/ 12 h 138"/>
                <a:gd name="T54" fmla="*/ 151 w 154"/>
                <a:gd name="T55" fmla="*/ 1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4" h="138">
                  <a:moveTo>
                    <a:pt x="151" y="11"/>
                  </a:moveTo>
                  <a:lnTo>
                    <a:pt x="151" y="0"/>
                  </a:lnTo>
                  <a:lnTo>
                    <a:pt x="154" y="0"/>
                  </a:lnTo>
                  <a:lnTo>
                    <a:pt x="154" y="1"/>
                  </a:lnTo>
                  <a:lnTo>
                    <a:pt x="153" y="5"/>
                  </a:lnTo>
                  <a:lnTo>
                    <a:pt x="153" y="37"/>
                  </a:lnTo>
                  <a:lnTo>
                    <a:pt x="94" y="36"/>
                  </a:lnTo>
                  <a:lnTo>
                    <a:pt x="93" y="89"/>
                  </a:lnTo>
                  <a:lnTo>
                    <a:pt x="77" y="91"/>
                  </a:lnTo>
                  <a:lnTo>
                    <a:pt x="72" y="101"/>
                  </a:lnTo>
                  <a:lnTo>
                    <a:pt x="75" y="131"/>
                  </a:lnTo>
                  <a:lnTo>
                    <a:pt x="4" y="131"/>
                  </a:lnTo>
                  <a:lnTo>
                    <a:pt x="0" y="138"/>
                  </a:lnTo>
                  <a:lnTo>
                    <a:pt x="1" y="129"/>
                  </a:lnTo>
                  <a:lnTo>
                    <a:pt x="1" y="129"/>
                  </a:lnTo>
                  <a:lnTo>
                    <a:pt x="42" y="128"/>
                  </a:lnTo>
                  <a:lnTo>
                    <a:pt x="44" y="120"/>
                  </a:lnTo>
                  <a:lnTo>
                    <a:pt x="52" y="111"/>
                  </a:lnTo>
                  <a:lnTo>
                    <a:pt x="59" y="82"/>
                  </a:lnTo>
                  <a:lnTo>
                    <a:pt x="84" y="60"/>
                  </a:lnTo>
                  <a:lnTo>
                    <a:pt x="93" y="34"/>
                  </a:lnTo>
                  <a:lnTo>
                    <a:pt x="99" y="32"/>
                  </a:lnTo>
                  <a:lnTo>
                    <a:pt x="105" y="16"/>
                  </a:lnTo>
                  <a:lnTo>
                    <a:pt x="120" y="14"/>
                  </a:lnTo>
                  <a:lnTo>
                    <a:pt x="126" y="16"/>
                  </a:lnTo>
                  <a:lnTo>
                    <a:pt x="134" y="16"/>
                  </a:lnTo>
                  <a:lnTo>
                    <a:pt x="140" y="12"/>
                  </a:lnTo>
                  <a:lnTo>
                    <a:pt x="151" y="11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63" name="Freeform 171"/>
            <p:cNvSpPr>
              <a:spLocks/>
            </p:cNvSpPr>
            <p:nvPr/>
          </p:nvSpPr>
          <p:spPr bwMode="auto">
            <a:xfrm>
              <a:off x="4818062" y="3182937"/>
              <a:ext cx="468313" cy="441325"/>
            </a:xfrm>
            <a:custGeom>
              <a:avLst/>
              <a:gdLst>
                <a:gd name="T0" fmla="*/ 218 w 295"/>
                <a:gd name="T1" fmla="*/ 260 h 278"/>
                <a:gd name="T2" fmla="*/ 216 w 295"/>
                <a:gd name="T3" fmla="*/ 243 h 278"/>
                <a:gd name="T4" fmla="*/ 204 w 295"/>
                <a:gd name="T5" fmla="*/ 220 h 278"/>
                <a:gd name="T6" fmla="*/ 197 w 295"/>
                <a:gd name="T7" fmla="*/ 203 h 278"/>
                <a:gd name="T8" fmla="*/ 185 w 295"/>
                <a:gd name="T9" fmla="*/ 209 h 278"/>
                <a:gd name="T10" fmla="*/ 192 w 295"/>
                <a:gd name="T11" fmla="*/ 227 h 278"/>
                <a:gd name="T12" fmla="*/ 173 w 295"/>
                <a:gd name="T13" fmla="*/ 254 h 278"/>
                <a:gd name="T14" fmla="*/ 148 w 295"/>
                <a:gd name="T15" fmla="*/ 244 h 278"/>
                <a:gd name="T16" fmla="*/ 139 w 295"/>
                <a:gd name="T17" fmla="*/ 254 h 278"/>
                <a:gd name="T18" fmla="*/ 130 w 295"/>
                <a:gd name="T19" fmla="*/ 262 h 278"/>
                <a:gd name="T20" fmla="*/ 109 w 295"/>
                <a:gd name="T21" fmla="*/ 258 h 278"/>
                <a:gd name="T22" fmla="*/ 89 w 295"/>
                <a:gd name="T23" fmla="*/ 261 h 278"/>
                <a:gd name="T24" fmla="*/ 74 w 295"/>
                <a:gd name="T25" fmla="*/ 247 h 278"/>
                <a:gd name="T26" fmla="*/ 58 w 295"/>
                <a:gd name="T27" fmla="*/ 244 h 278"/>
                <a:gd name="T28" fmla="*/ 49 w 295"/>
                <a:gd name="T29" fmla="*/ 272 h 278"/>
                <a:gd name="T30" fmla="*/ 37 w 295"/>
                <a:gd name="T31" fmla="*/ 278 h 278"/>
                <a:gd name="T32" fmla="*/ 29 w 295"/>
                <a:gd name="T33" fmla="*/ 271 h 278"/>
                <a:gd name="T34" fmla="*/ 30 w 295"/>
                <a:gd name="T35" fmla="*/ 256 h 278"/>
                <a:gd name="T36" fmla="*/ 20 w 295"/>
                <a:gd name="T37" fmla="*/ 235 h 278"/>
                <a:gd name="T38" fmla="*/ 17 w 295"/>
                <a:gd name="T39" fmla="*/ 221 h 278"/>
                <a:gd name="T40" fmla="*/ 10 w 295"/>
                <a:gd name="T41" fmla="*/ 203 h 278"/>
                <a:gd name="T42" fmla="*/ 0 w 295"/>
                <a:gd name="T43" fmla="*/ 196 h 278"/>
                <a:gd name="T44" fmla="*/ 6 w 295"/>
                <a:gd name="T45" fmla="*/ 180 h 278"/>
                <a:gd name="T46" fmla="*/ 9 w 295"/>
                <a:gd name="T47" fmla="*/ 165 h 278"/>
                <a:gd name="T48" fmla="*/ 10 w 295"/>
                <a:gd name="T49" fmla="*/ 147 h 278"/>
                <a:gd name="T50" fmla="*/ 34 w 295"/>
                <a:gd name="T51" fmla="*/ 133 h 278"/>
                <a:gd name="T52" fmla="*/ 30 w 295"/>
                <a:gd name="T53" fmla="*/ 42 h 278"/>
                <a:gd name="T54" fmla="*/ 49 w 295"/>
                <a:gd name="T55" fmla="*/ 0 h 278"/>
                <a:gd name="T56" fmla="*/ 191 w 295"/>
                <a:gd name="T57" fmla="*/ 0 h 278"/>
                <a:gd name="T58" fmla="*/ 269 w 295"/>
                <a:gd name="T59" fmla="*/ 21 h 278"/>
                <a:gd name="T60" fmla="*/ 270 w 295"/>
                <a:gd name="T61" fmla="*/ 46 h 278"/>
                <a:gd name="T62" fmla="*/ 285 w 295"/>
                <a:gd name="T63" fmla="*/ 76 h 278"/>
                <a:gd name="T64" fmla="*/ 287 w 295"/>
                <a:gd name="T65" fmla="*/ 95 h 278"/>
                <a:gd name="T66" fmla="*/ 268 w 295"/>
                <a:gd name="T67" fmla="*/ 105 h 278"/>
                <a:gd name="T68" fmla="*/ 260 w 295"/>
                <a:gd name="T69" fmla="*/ 149 h 278"/>
                <a:gd name="T70" fmla="*/ 260 w 295"/>
                <a:gd name="T71" fmla="*/ 175 h 278"/>
                <a:gd name="T72" fmla="*/ 243 w 295"/>
                <a:gd name="T73" fmla="*/ 206 h 278"/>
                <a:gd name="T74" fmla="*/ 234 w 295"/>
                <a:gd name="T75" fmla="*/ 231 h 278"/>
                <a:gd name="T76" fmla="*/ 221 w 295"/>
                <a:gd name="T77" fmla="*/ 25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5" h="278">
                  <a:moveTo>
                    <a:pt x="221" y="261"/>
                  </a:moveTo>
                  <a:lnTo>
                    <a:pt x="218" y="260"/>
                  </a:lnTo>
                  <a:lnTo>
                    <a:pt x="218" y="250"/>
                  </a:lnTo>
                  <a:lnTo>
                    <a:pt x="216" y="243"/>
                  </a:lnTo>
                  <a:lnTo>
                    <a:pt x="207" y="235"/>
                  </a:lnTo>
                  <a:lnTo>
                    <a:pt x="204" y="220"/>
                  </a:lnTo>
                  <a:lnTo>
                    <a:pt x="206" y="204"/>
                  </a:lnTo>
                  <a:lnTo>
                    <a:pt x="197" y="203"/>
                  </a:lnTo>
                  <a:lnTo>
                    <a:pt x="196" y="208"/>
                  </a:lnTo>
                  <a:lnTo>
                    <a:pt x="185" y="209"/>
                  </a:lnTo>
                  <a:lnTo>
                    <a:pt x="190" y="215"/>
                  </a:lnTo>
                  <a:lnTo>
                    <a:pt x="192" y="227"/>
                  </a:lnTo>
                  <a:lnTo>
                    <a:pt x="182" y="239"/>
                  </a:lnTo>
                  <a:lnTo>
                    <a:pt x="173" y="254"/>
                  </a:lnTo>
                  <a:lnTo>
                    <a:pt x="164" y="256"/>
                  </a:lnTo>
                  <a:lnTo>
                    <a:pt x="148" y="244"/>
                  </a:lnTo>
                  <a:lnTo>
                    <a:pt x="141" y="248"/>
                  </a:lnTo>
                  <a:lnTo>
                    <a:pt x="139" y="254"/>
                  </a:lnTo>
                  <a:lnTo>
                    <a:pt x="130" y="258"/>
                  </a:lnTo>
                  <a:lnTo>
                    <a:pt x="130" y="262"/>
                  </a:lnTo>
                  <a:lnTo>
                    <a:pt x="111" y="262"/>
                  </a:lnTo>
                  <a:lnTo>
                    <a:pt x="109" y="258"/>
                  </a:lnTo>
                  <a:lnTo>
                    <a:pt x="95" y="257"/>
                  </a:lnTo>
                  <a:lnTo>
                    <a:pt x="89" y="261"/>
                  </a:lnTo>
                  <a:lnTo>
                    <a:pt x="84" y="259"/>
                  </a:lnTo>
                  <a:lnTo>
                    <a:pt x="74" y="247"/>
                  </a:lnTo>
                  <a:lnTo>
                    <a:pt x="71" y="241"/>
                  </a:lnTo>
                  <a:lnTo>
                    <a:pt x="58" y="244"/>
                  </a:lnTo>
                  <a:lnTo>
                    <a:pt x="53" y="254"/>
                  </a:lnTo>
                  <a:lnTo>
                    <a:pt x="49" y="272"/>
                  </a:lnTo>
                  <a:lnTo>
                    <a:pt x="42" y="276"/>
                  </a:lnTo>
                  <a:lnTo>
                    <a:pt x="37" y="278"/>
                  </a:lnTo>
                  <a:lnTo>
                    <a:pt x="35" y="277"/>
                  </a:lnTo>
                  <a:lnTo>
                    <a:pt x="29" y="271"/>
                  </a:lnTo>
                  <a:lnTo>
                    <a:pt x="28" y="265"/>
                  </a:lnTo>
                  <a:lnTo>
                    <a:pt x="30" y="256"/>
                  </a:lnTo>
                  <a:lnTo>
                    <a:pt x="30" y="248"/>
                  </a:lnTo>
                  <a:lnTo>
                    <a:pt x="20" y="235"/>
                  </a:lnTo>
                  <a:lnTo>
                    <a:pt x="17" y="226"/>
                  </a:lnTo>
                  <a:lnTo>
                    <a:pt x="17" y="221"/>
                  </a:lnTo>
                  <a:lnTo>
                    <a:pt x="10" y="215"/>
                  </a:lnTo>
                  <a:lnTo>
                    <a:pt x="10" y="203"/>
                  </a:lnTo>
                  <a:lnTo>
                    <a:pt x="6" y="195"/>
                  </a:lnTo>
                  <a:lnTo>
                    <a:pt x="0" y="196"/>
                  </a:lnTo>
                  <a:lnTo>
                    <a:pt x="1" y="188"/>
                  </a:lnTo>
                  <a:lnTo>
                    <a:pt x="6" y="180"/>
                  </a:lnTo>
                  <a:lnTo>
                    <a:pt x="4" y="171"/>
                  </a:lnTo>
                  <a:lnTo>
                    <a:pt x="9" y="165"/>
                  </a:lnTo>
                  <a:lnTo>
                    <a:pt x="6" y="160"/>
                  </a:lnTo>
                  <a:lnTo>
                    <a:pt x="10" y="147"/>
                  </a:lnTo>
                  <a:lnTo>
                    <a:pt x="18" y="132"/>
                  </a:lnTo>
                  <a:lnTo>
                    <a:pt x="34" y="133"/>
                  </a:lnTo>
                  <a:lnTo>
                    <a:pt x="30" y="51"/>
                  </a:lnTo>
                  <a:lnTo>
                    <a:pt x="30" y="42"/>
                  </a:lnTo>
                  <a:lnTo>
                    <a:pt x="51" y="42"/>
                  </a:lnTo>
                  <a:lnTo>
                    <a:pt x="49" y="0"/>
                  </a:lnTo>
                  <a:lnTo>
                    <a:pt x="121" y="0"/>
                  </a:lnTo>
                  <a:lnTo>
                    <a:pt x="191" y="0"/>
                  </a:lnTo>
                  <a:lnTo>
                    <a:pt x="262" y="0"/>
                  </a:lnTo>
                  <a:lnTo>
                    <a:pt x="269" y="21"/>
                  </a:lnTo>
                  <a:lnTo>
                    <a:pt x="266" y="24"/>
                  </a:lnTo>
                  <a:lnTo>
                    <a:pt x="270" y="46"/>
                  </a:lnTo>
                  <a:lnTo>
                    <a:pt x="278" y="71"/>
                  </a:lnTo>
                  <a:lnTo>
                    <a:pt x="285" y="76"/>
                  </a:lnTo>
                  <a:lnTo>
                    <a:pt x="295" y="84"/>
                  </a:lnTo>
                  <a:lnTo>
                    <a:pt x="287" y="95"/>
                  </a:lnTo>
                  <a:lnTo>
                    <a:pt x="273" y="99"/>
                  </a:lnTo>
                  <a:lnTo>
                    <a:pt x="268" y="105"/>
                  </a:lnTo>
                  <a:lnTo>
                    <a:pt x="267" y="119"/>
                  </a:lnTo>
                  <a:lnTo>
                    <a:pt x="260" y="149"/>
                  </a:lnTo>
                  <a:lnTo>
                    <a:pt x="263" y="158"/>
                  </a:lnTo>
                  <a:lnTo>
                    <a:pt x="260" y="175"/>
                  </a:lnTo>
                  <a:lnTo>
                    <a:pt x="254" y="196"/>
                  </a:lnTo>
                  <a:lnTo>
                    <a:pt x="243" y="206"/>
                  </a:lnTo>
                  <a:lnTo>
                    <a:pt x="236" y="222"/>
                  </a:lnTo>
                  <a:lnTo>
                    <a:pt x="234" y="231"/>
                  </a:lnTo>
                  <a:lnTo>
                    <a:pt x="226" y="236"/>
                  </a:lnTo>
                  <a:lnTo>
                    <a:pt x="221" y="258"/>
                  </a:lnTo>
                  <a:lnTo>
                    <a:pt x="221" y="261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64" name="Freeform 172"/>
            <p:cNvSpPr>
              <a:spLocks/>
            </p:cNvSpPr>
            <p:nvPr/>
          </p:nvSpPr>
          <p:spPr bwMode="auto">
            <a:xfrm>
              <a:off x="4876800" y="3505200"/>
              <a:ext cx="333375" cy="288925"/>
            </a:xfrm>
            <a:custGeom>
              <a:avLst/>
              <a:gdLst>
                <a:gd name="T0" fmla="*/ 184 w 210"/>
                <a:gd name="T1" fmla="*/ 58 h 182"/>
                <a:gd name="T2" fmla="*/ 185 w 210"/>
                <a:gd name="T3" fmla="*/ 74 h 182"/>
                <a:gd name="T4" fmla="*/ 182 w 210"/>
                <a:gd name="T5" fmla="*/ 80 h 182"/>
                <a:gd name="T6" fmla="*/ 172 w 210"/>
                <a:gd name="T7" fmla="*/ 81 h 182"/>
                <a:gd name="T8" fmla="*/ 166 w 210"/>
                <a:gd name="T9" fmla="*/ 93 h 182"/>
                <a:gd name="T10" fmla="*/ 178 w 210"/>
                <a:gd name="T11" fmla="*/ 94 h 182"/>
                <a:gd name="T12" fmla="*/ 187 w 210"/>
                <a:gd name="T13" fmla="*/ 104 h 182"/>
                <a:gd name="T14" fmla="*/ 191 w 210"/>
                <a:gd name="T15" fmla="*/ 113 h 182"/>
                <a:gd name="T16" fmla="*/ 199 w 210"/>
                <a:gd name="T17" fmla="*/ 117 h 182"/>
                <a:gd name="T18" fmla="*/ 210 w 210"/>
                <a:gd name="T19" fmla="*/ 140 h 182"/>
                <a:gd name="T20" fmla="*/ 198 w 210"/>
                <a:gd name="T21" fmla="*/ 154 h 182"/>
                <a:gd name="T22" fmla="*/ 187 w 210"/>
                <a:gd name="T23" fmla="*/ 166 h 182"/>
                <a:gd name="T24" fmla="*/ 175 w 210"/>
                <a:gd name="T25" fmla="*/ 176 h 182"/>
                <a:gd name="T26" fmla="*/ 163 w 210"/>
                <a:gd name="T27" fmla="*/ 176 h 182"/>
                <a:gd name="T28" fmla="*/ 148 w 210"/>
                <a:gd name="T29" fmla="*/ 180 h 182"/>
                <a:gd name="T30" fmla="*/ 136 w 210"/>
                <a:gd name="T31" fmla="*/ 176 h 182"/>
                <a:gd name="T32" fmla="*/ 129 w 210"/>
                <a:gd name="T33" fmla="*/ 182 h 182"/>
                <a:gd name="T34" fmla="*/ 112 w 210"/>
                <a:gd name="T35" fmla="*/ 168 h 182"/>
                <a:gd name="T36" fmla="*/ 108 w 210"/>
                <a:gd name="T37" fmla="*/ 159 h 182"/>
                <a:gd name="T38" fmla="*/ 98 w 210"/>
                <a:gd name="T39" fmla="*/ 163 h 182"/>
                <a:gd name="T40" fmla="*/ 89 w 210"/>
                <a:gd name="T41" fmla="*/ 162 h 182"/>
                <a:gd name="T42" fmla="*/ 84 w 210"/>
                <a:gd name="T43" fmla="*/ 165 h 182"/>
                <a:gd name="T44" fmla="*/ 76 w 210"/>
                <a:gd name="T45" fmla="*/ 163 h 182"/>
                <a:gd name="T46" fmla="*/ 65 w 210"/>
                <a:gd name="T47" fmla="*/ 146 h 182"/>
                <a:gd name="T48" fmla="*/ 62 w 210"/>
                <a:gd name="T49" fmla="*/ 139 h 182"/>
                <a:gd name="T50" fmla="*/ 48 w 210"/>
                <a:gd name="T51" fmla="*/ 131 h 182"/>
                <a:gd name="T52" fmla="*/ 43 w 210"/>
                <a:gd name="T53" fmla="*/ 118 h 182"/>
                <a:gd name="T54" fmla="*/ 35 w 210"/>
                <a:gd name="T55" fmla="*/ 109 h 182"/>
                <a:gd name="T56" fmla="*/ 23 w 210"/>
                <a:gd name="T57" fmla="*/ 99 h 182"/>
                <a:gd name="T58" fmla="*/ 23 w 210"/>
                <a:gd name="T59" fmla="*/ 92 h 182"/>
                <a:gd name="T60" fmla="*/ 13 w 210"/>
                <a:gd name="T61" fmla="*/ 84 h 182"/>
                <a:gd name="T62" fmla="*/ 0 w 210"/>
                <a:gd name="T63" fmla="*/ 75 h 182"/>
                <a:gd name="T64" fmla="*/ 5 w 210"/>
                <a:gd name="T65" fmla="*/ 73 h 182"/>
                <a:gd name="T66" fmla="*/ 12 w 210"/>
                <a:gd name="T67" fmla="*/ 69 h 182"/>
                <a:gd name="T68" fmla="*/ 16 w 210"/>
                <a:gd name="T69" fmla="*/ 51 h 182"/>
                <a:gd name="T70" fmla="*/ 21 w 210"/>
                <a:gd name="T71" fmla="*/ 41 h 182"/>
                <a:gd name="T72" fmla="*/ 34 w 210"/>
                <a:gd name="T73" fmla="*/ 38 h 182"/>
                <a:gd name="T74" fmla="*/ 37 w 210"/>
                <a:gd name="T75" fmla="*/ 44 h 182"/>
                <a:gd name="T76" fmla="*/ 47 w 210"/>
                <a:gd name="T77" fmla="*/ 56 h 182"/>
                <a:gd name="T78" fmla="*/ 52 w 210"/>
                <a:gd name="T79" fmla="*/ 58 h 182"/>
                <a:gd name="T80" fmla="*/ 59 w 210"/>
                <a:gd name="T81" fmla="*/ 54 h 182"/>
                <a:gd name="T82" fmla="*/ 72 w 210"/>
                <a:gd name="T83" fmla="*/ 55 h 182"/>
                <a:gd name="T84" fmla="*/ 74 w 210"/>
                <a:gd name="T85" fmla="*/ 59 h 182"/>
                <a:gd name="T86" fmla="*/ 93 w 210"/>
                <a:gd name="T87" fmla="*/ 59 h 182"/>
                <a:gd name="T88" fmla="*/ 93 w 210"/>
                <a:gd name="T89" fmla="*/ 55 h 182"/>
                <a:gd name="T90" fmla="*/ 102 w 210"/>
                <a:gd name="T91" fmla="*/ 51 h 182"/>
                <a:gd name="T92" fmla="*/ 104 w 210"/>
                <a:gd name="T93" fmla="*/ 45 h 182"/>
                <a:gd name="T94" fmla="*/ 111 w 210"/>
                <a:gd name="T95" fmla="*/ 41 h 182"/>
                <a:gd name="T96" fmla="*/ 127 w 210"/>
                <a:gd name="T97" fmla="*/ 53 h 182"/>
                <a:gd name="T98" fmla="*/ 136 w 210"/>
                <a:gd name="T99" fmla="*/ 51 h 182"/>
                <a:gd name="T100" fmla="*/ 145 w 210"/>
                <a:gd name="T101" fmla="*/ 36 h 182"/>
                <a:gd name="T102" fmla="*/ 155 w 210"/>
                <a:gd name="T103" fmla="*/ 24 h 182"/>
                <a:gd name="T104" fmla="*/ 153 w 210"/>
                <a:gd name="T105" fmla="*/ 12 h 182"/>
                <a:gd name="T106" fmla="*/ 148 w 210"/>
                <a:gd name="T107" fmla="*/ 6 h 182"/>
                <a:gd name="T108" fmla="*/ 159 w 210"/>
                <a:gd name="T109" fmla="*/ 5 h 182"/>
                <a:gd name="T110" fmla="*/ 160 w 210"/>
                <a:gd name="T111" fmla="*/ 0 h 182"/>
                <a:gd name="T112" fmla="*/ 169 w 210"/>
                <a:gd name="T113" fmla="*/ 1 h 182"/>
                <a:gd name="T114" fmla="*/ 167 w 210"/>
                <a:gd name="T115" fmla="*/ 17 h 182"/>
                <a:gd name="T116" fmla="*/ 170 w 210"/>
                <a:gd name="T117" fmla="*/ 32 h 182"/>
                <a:gd name="T118" fmla="*/ 179 w 210"/>
                <a:gd name="T119" fmla="*/ 40 h 182"/>
                <a:gd name="T120" fmla="*/ 181 w 210"/>
                <a:gd name="T121" fmla="*/ 47 h 182"/>
                <a:gd name="T122" fmla="*/ 181 w 210"/>
                <a:gd name="T123" fmla="*/ 57 h 182"/>
                <a:gd name="T124" fmla="*/ 184 w 210"/>
                <a:gd name="T125" fmla="*/ 5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0" h="182">
                  <a:moveTo>
                    <a:pt x="184" y="58"/>
                  </a:moveTo>
                  <a:lnTo>
                    <a:pt x="185" y="74"/>
                  </a:lnTo>
                  <a:lnTo>
                    <a:pt x="182" y="80"/>
                  </a:lnTo>
                  <a:lnTo>
                    <a:pt x="172" y="81"/>
                  </a:lnTo>
                  <a:lnTo>
                    <a:pt x="166" y="93"/>
                  </a:lnTo>
                  <a:lnTo>
                    <a:pt x="178" y="94"/>
                  </a:lnTo>
                  <a:lnTo>
                    <a:pt x="187" y="104"/>
                  </a:lnTo>
                  <a:lnTo>
                    <a:pt x="191" y="113"/>
                  </a:lnTo>
                  <a:lnTo>
                    <a:pt x="199" y="117"/>
                  </a:lnTo>
                  <a:lnTo>
                    <a:pt x="210" y="140"/>
                  </a:lnTo>
                  <a:lnTo>
                    <a:pt x="198" y="154"/>
                  </a:lnTo>
                  <a:lnTo>
                    <a:pt x="187" y="166"/>
                  </a:lnTo>
                  <a:lnTo>
                    <a:pt x="175" y="176"/>
                  </a:lnTo>
                  <a:lnTo>
                    <a:pt x="163" y="176"/>
                  </a:lnTo>
                  <a:lnTo>
                    <a:pt x="148" y="180"/>
                  </a:lnTo>
                  <a:lnTo>
                    <a:pt x="136" y="176"/>
                  </a:lnTo>
                  <a:lnTo>
                    <a:pt x="129" y="182"/>
                  </a:lnTo>
                  <a:lnTo>
                    <a:pt x="112" y="168"/>
                  </a:lnTo>
                  <a:lnTo>
                    <a:pt x="108" y="159"/>
                  </a:lnTo>
                  <a:lnTo>
                    <a:pt x="98" y="163"/>
                  </a:lnTo>
                  <a:lnTo>
                    <a:pt x="89" y="162"/>
                  </a:lnTo>
                  <a:lnTo>
                    <a:pt x="84" y="165"/>
                  </a:lnTo>
                  <a:lnTo>
                    <a:pt x="76" y="163"/>
                  </a:lnTo>
                  <a:lnTo>
                    <a:pt x="65" y="146"/>
                  </a:lnTo>
                  <a:lnTo>
                    <a:pt x="62" y="139"/>
                  </a:lnTo>
                  <a:lnTo>
                    <a:pt x="48" y="131"/>
                  </a:lnTo>
                  <a:lnTo>
                    <a:pt x="43" y="118"/>
                  </a:lnTo>
                  <a:lnTo>
                    <a:pt x="35" y="109"/>
                  </a:lnTo>
                  <a:lnTo>
                    <a:pt x="23" y="99"/>
                  </a:lnTo>
                  <a:lnTo>
                    <a:pt x="23" y="92"/>
                  </a:lnTo>
                  <a:lnTo>
                    <a:pt x="13" y="84"/>
                  </a:lnTo>
                  <a:lnTo>
                    <a:pt x="0" y="75"/>
                  </a:lnTo>
                  <a:lnTo>
                    <a:pt x="5" y="73"/>
                  </a:lnTo>
                  <a:lnTo>
                    <a:pt x="12" y="69"/>
                  </a:lnTo>
                  <a:lnTo>
                    <a:pt x="16" y="51"/>
                  </a:lnTo>
                  <a:lnTo>
                    <a:pt x="21" y="41"/>
                  </a:lnTo>
                  <a:lnTo>
                    <a:pt x="34" y="38"/>
                  </a:lnTo>
                  <a:lnTo>
                    <a:pt x="37" y="44"/>
                  </a:lnTo>
                  <a:lnTo>
                    <a:pt x="47" y="56"/>
                  </a:lnTo>
                  <a:lnTo>
                    <a:pt x="52" y="58"/>
                  </a:lnTo>
                  <a:lnTo>
                    <a:pt x="59" y="54"/>
                  </a:lnTo>
                  <a:lnTo>
                    <a:pt x="72" y="55"/>
                  </a:lnTo>
                  <a:lnTo>
                    <a:pt x="74" y="59"/>
                  </a:lnTo>
                  <a:lnTo>
                    <a:pt x="93" y="59"/>
                  </a:lnTo>
                  <a:lnTo>
                    <a:pt x="93" y="55"/>
                  </a:lnTo>
                  <a:lnTo>
                    <a:pt x="102" y="51"/>
                  </a:lnTo>
                  <a:lnTo>
                    <a:pt x="104" y="45"/>
                  </a:lnTo>
                  <a:lnTo>
                    <a:pt x="111" y="41"/>
                  </a:lnTo>
                  <a:lnTo>
                    <a:pt x="127" y="53"/>
                  </a:lnTo>
                  <a:lnTo>
                    <a:pt x="136" y="51"/>
                  </a:lnTo>
                  <a:lnTo>
                    <a:pt x="145" y="36"/>
                  </a:lnTo>
                  <a:lnTo>
                    <a:pt x="155" y="24"/>
                  </a:lnTo>
                  <a:lnTo>
                    <a:pt x="153" y="12"/>
                  </a:lnTo>
                  <a:lnTo>
                    <a:pt x="148" y="6"/>
                  </a:lnTo>
                  <a:lnTo>
                    <a:pt x="159" y="5"/>
                  </a:lnTo>
                  <a:lnTo>
                    <a:pt x="160" y="0"/>
                  </a:lnTo>
                  <a:lnTo>
                    <a:pt x="169" y="1"/>
                  </a:lnTo>
                  <a:lnTo>
                    <a:pt x="167" y="17"/>
                  </a:lnTo>
                  <a:lnTo>
                    <a:pt x="170" y="32"/>
                  </a:lnTo>
                  <a:lnTo>
                    <a:pt x="179" y="40"/>
                  </a:lnTo>
                  <a:lnTo>
                    <a:pt x="181" y="47"/>
                  </a:lnTo>
                  <a:lnTo>
                    <a:pt x="181" y="57"/>
                  </a:lnTo>
                  <a:lnTo>
                    <a:pt x="184" y="58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65" name="Freeform 173"/>
            <p:cNvSpPr>
              <a:spLocks/>
            </p:cNvSpPr>
            <p:nvPr/>
          </p:nvSpPr>
          <p:spPr bwMode="auto">
            <a:xfrm>
              <a:off x="3671887" y="3362325"/>
              <a:ext cx="177800" cy="139700"/>
            </a:xfrm>
            <a:custGeom>
              <a:avLst/>
              <a:gdLst>
                <a:gd name="T0" fmla="*/ 17 w 112"/>
                <a:gd name="T1" fmla="*/ 62 h 88"/>
                <a:gd name="T2" fmla="*/ 10 w 112"/>
                <a:gd name="T3" fmla="*/ 46 h 88"/>
                <a:gd name="T4" fmla="*/ 0 w 112"/>
                <a:gd name="T5" fmla="*/ 38 h 88"/>
                <a:gd name="T6" fmla="*/ 9 w 112"/>
                <a:gd name="T7" fmla="*/ 34 h 88"/>
                <a:gd name="T8" fmla="*/ 18 w 112"/>
                <a:gd name="T9" fmla="*/ 20 h 88"/>
                <a:gd name="T10" fmla="*/ 22 w 112"/>
                <a:gd name="T11" fmla="*/ 9 h 88"/>
                <a:gd name="T12" fmla="*/ 29 w 112"/>
                <a:gd name="T13" fmla="*/ 2 h 88"/>
                <a:gd name="T14" fmla="*/ 38 w 112"/>
                <a:gd name="T15" fmla="*/ 4 h 88"/>
                <a:gd name="T16" fmla="*/ 47 w 112"/>
                <a:gd name="T17" fmla="*/ 0 h 88"/>
                <a:gd name="T18" fmla="*/ 57 w 112"/>
                <a:gd name="T19" fmla="*/ 0 h 88"/>
                <a:gd name="T20" fmla="*/ 65 w 112"/>
                <a:gd name="T21" fmla="*/ 6 h 88"/>
                <a:gd name="T22" fmla="*/ 77 w 112"/>
                <a:gd name="T23" fmla="*/ 11 h 88"/>
                <a:gd name="T24" fmla="*/ 88 w 112"/>
                <a:gd name="T25" fmla="*/ 26 h 88"/>
                <a:gd name="T26" fmla="*/ 100 w 112"/>
                <a:gd name="T27" fmla="*/ 41 h 88"/>
                <a:gd name="T28" fmla="*/ 100 w 112"/>
                <a:gd name="T29" fmla="*/ 54 h 88"/>
                <a:gd name="T30" fmla="*/ 104 w 112"/>
                <a:gd name="T31" fmla="*/ 66 h 88"/>
                <a:gd name="T32" fmla="*/ 111 w 112"/>
                <a:gd name="T33" fmla="*/ 71 h 88"/>
                <a:gd name="T34" fmla="*/ 112 w 112"/>
                <a:gd name="T35" fmla="*/ 79 h 88"/>
                <a:gd name="T36" fmla="*/ 111 w 112"/>
                <a:gd name="T37" fmla="*/ 86 h 88"/>
                <a:gd name="T38" fmla="*/ 109 w 112"/>
                <a:gd name="T39" fmla="*/ 87 h 88"/>
                <a:gd name="T40" fmla="*/ 99 w 112"/>
                <a:gd name="T41" fmla="*/ 85 h 88"/>
                <a:gd name="T42" fmla="*/ 97 w 112"/>
                <a:gd name="T43" fmla="*/ 88 h 88"/>
                <a:gd name="T44" fmla="*/ 93 w 112"/>
                <a:gd name="T45" fmla="*/ 88 h 88"/>
                <a:gd name="T46" fmla="*/ 80 w 112"/>
                <a:gd name="T47" fmla="*/ 83 h 88"/>
                <a:gd name="T48" fmla="*/ 71 w 112"/>
                <a:gd name="T49" fmla="*/ 83 h 88"/>
                <a:gd name="T50" fmla="*/ 38 w 112"/>
                <a:gd name="T51" fmla="*/ 82 h 88"/>
                <a:gd name="T52" fmla="*/ 33 w 112"/>
                <a:gd name="T53" fmla="*/ 84 h 88"/>
                <a:gd name="T54" fmla="*/ 27 w 112"/>
                <a:gd name="T55" fmla="*/ 84 h 88"/>
                <a:gd name="T56" fmla="*/ 17 w 112"/>
                <a:gd name="T57" fmla="*/ 87 h 88"/>
                <a:gd name="T58" fmla="*/ 14 w 112"/>
                <a:gd name="T59" fmla="*/ 71 h 88"/>
                <a:gd name="T60" fmla="*/ 31 w 112"/>
                <a:gd name="T61" fmla="*/ 72 h 88"/>
                <a:gd name="T62" fmla="*/ 35 w 112"/>
                <a:gd name="T63" fmla="*/ 69 h 88"/>
                <a:gd name="T64" fmla="*/ 39 w 112"/>
                <a:gd name="T65" fmla="*/ 69 h 88"/>
                <a:gd name="T66" fmla="*/ 45 w 112"/>
                <a:gd name="T67" fmla="*/ 64 h 88"/>
                <a:gd name="T68" fmla="*/ 53 w 112"/>
                <a:gd name="T69" fmla="*/ 68 h 88"/>
                <a:gd name="T70" fmla="*/ 61 w 112"/>
                <a:gd name="T71" fmla="*/ 69 h 88"/>
                <a:gd name="T72" fmla="*/ 69 w 112"/>
                <a:gd name="T73" fmla="*/ 64 h 88"/>
                <a:gd name="T74" fmla="*/ 65 w 112"/>
                <a:gd name="T75" fmla="*/ 58 h 88"/>
                <a:gd name="T76" fmla="*/ 59 w 112"/>
                <a:gd name="T77" fmla="*/ 61 h 88"/>
                <a:gd name="T78" fmla="*/ 54 w 112"/>
                <a:gd name="T79" fmla="*/ 61 h 88"/>
                <a:gd name="T80" fmla="*/ 47 w 112"/>
                <a:gd name="T81" fmla="*/ 56 h 88"/>
                <a:gd name="T82" fmla="*/ 41 w 112"/>
                <a:gd name="T83" fmla="*/ 56 h 88"/>
                <a:gd name="T84" fmla="*/ 37 w 112"/>
                <a:gd name="T85" fmla="*/ 61 h 88"/>
                <a:gd name="T86" fmla="*/ 17 w 112"/>
                <a:gd name="T87" fmla="*/ 6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2" h="88">
                  <a:moveTo>
                    <a:pt x="17" y="62"/>
                  </a:moveTo>
                  <a:lnTo>
                    <a:pt x="10" y="46"/>
                  </a:lnTo>
                  <a:lnTo>
                    <a:pt x="0" y="38"/>
                  </a:lnTo>
                  <a:lnTo>
                    <a:pt x="9" y="34"/>
                  </a:lnTo>
                  <a:lnTo>
                    <a:pt x="18" y="20"/>
                  </a:lnTo>
                  <a:lnTo>
                    <a:pt x="22" y="9"/>
                  </a:lnTo>
                  <a:lnTo>
                    <a:pt x="29" y="2"/>
                  </a:lnTo>
                  <a:lnTo>
                    <a:pt x="38" y="4"/>
                  </a:lnTo>
                  <a:lnTo>
                    <a:pt x="47" y="0"/>
                  </a:lnTo>
                  <a:lnTo>
                    <a:pt x="57" y="0"/>
                  </a:lnTo>
                  <a:lnTo>
                    <a:pt x="65" y="6"/>
                  </a:lnTo>
                  <a:lnTo>
                    <a:pt x="77" y="11"/>
                  </a:lnTo>
                  <a:lnTo>
                    <a:pt x="88" y="26"/>
                  </a:lnTo>
                  <a:lnTo>
                    <a:pt x="100" y="41"/>
                  </a:lnTo>
                  <a:lnTo>
                    <a:pt x="100" y="54"/>
                  </a:lnTo>
                  <a:lnTo>
                    <a:pt x="104" y="66"/>
                  </a:lnTo>
                  <a:lnTo>
                    <a:pt x="111" y="71"/>
                  </a:lnTo>
                  <a:lnTo>
                    <a:pt x="112" y="79"/>
                  </a:lnTo>
                  <a:lnTo>
                    <a:pt x="111" y="86"/>
                  </a:lnTo>
                  <a:lnTo>
                    <a:pt x="109" y="87"/>
                  </a:lnTo>
                  <a:lnTo>
                    <a:pt x="99" y="85"/>
                  </a:lnTo>
                  <a:lnTo>
                    <a:pt x="97" y="88"/>
                  </a:lnTo>
                  <a:lnTo>
                    <a:pt x="93" y="88"/>
                  </a:lnTo>
                  <a:lnTo>
                    <a:pt x="80" y="83"/>
                  </a:lnTo>
                  <a:lnTo>
                    <a:pt x="71" y="83"/>
                  </a:lnTo>
                  <a:lnTo>
                    <a:pt x="38" y="82"/>
                  </a:lnTo>
                  <a:lnTo>
                    <a:pt x="33" y="84"/>
                  </a:lnTo>
                  <a:lnTo>
                    <a:pt x="27" y="84"/>
                  </a:lnTo>
                  <a:lnTo>
                    <a:pt x="17" y="87"/>
                  </a:lnTo>
                  <a:lnTo>
                    <a:pt x="14" y="71"/>
                  </a:lnTo>
                  <a:lnTo>
                    <a:pt x="31" y="72"/>
                  </a:lnTo>
                  <a:lnTo>
                    <a:pt x="35" y="69"/>
                  </a:lnTo>
                  <a:lnTo>
                    <a:pt x="39" y="69"/>
                  </a:lnTo>
                  <a:lnTo>
                    <a:pt x="45" y="64"/>
                  </a:lnTo>
                  <a:lnTo>
                    <a:pt x="53" y="68"/>
                  </a:lnTo>
                  <a:lnTo>
                    <a:pt x="61" y="69"/>
                  </a:lnTo>
                  <a:lnTo>
                    <a:pt x="69" y="64"/>
                  </a:lnTo>
                  <a:lnTo>
                    <a:pt x="65" y="58"/>
                  </a:lnTo>
                  <a:lnTo>
                    <a:pt x="59" y="61"/>
                  </a:lnTo>
                  <a:lnTo>
                    <a:pt x="54" y="61"/>
                  </a:lnTo>
                  <a:lnTo>
                    <a:pt x="47" y="56"/>
                  </a:lnTo>
                  <a:lnTo>
                    <a:pt x="41" y="56"/>
                  </a:lnTo>
                  <a:lnTo>
                    <a:pt x="37" y="61"/>
                  </a:lnTo>
                  <a:lnTo>
                    <a:pt x="17" y="62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66" name="Freeform 179"/>
            <p:cNvSpPr>
              <a:spLocks/>
            </p:cNvSpPr>
            <p:nvPr/>
          </p:nvSpPr>
          <p:spPr bwMode="auto">
            <a:xfrm>
              <a:off x="3797300" y="3578225"/>
              <a:ext cx="87313" cy="107950"/>
            </a:xfrm>
            <a:custGeom>
              <a:avLst/>
              <a:gdLst>
                <a:gd name="T0" fmla="*/ 33 w 55"/>
                <a:gd name="T1" fmla="*/ 68 h 68"/>
                <a:gd name="T2" fmla="*/ 28 w 55"/>
                <a:gd name="T3" fmla="*/ 66 h 68"/>
                <a:gd name="T4" fmla="*/ 15 w 55"/>
                <a:gd name="T5" fmla="*/ 58 h 68"/>
                <a:gd name="T6" fmla="*/ 5 w 55"/>
                <a:gd name="T7" fmla="*/ 46 h 68"/>
                <a:gd name="T8" fmla="*/ 2 w 55"/>
                <a:gd name="T9" fmla="*/ 39 h 68"/>
                <a:gd name="T10" fmla="*/ 0 w 55"/>
                <a:gd name="T11" fmla="*/ 23 h 68"/>
                <a:gd name="T12" fmla="*/ 10 w 55"/>
                <a:gd name="T13" fmla="*/ 14 h 68"/>
                <a:gd name="T14" fmla="*/ 12 w 55"/>
                <a:gd name="T15" fmla="*/ 8 h 68"/>
                <a:gd name="T16" fmla="*/ 15 w 55"/>
                <a:gd name="T17" fmla="*/ 4 h 68"/>
                <a:gd name="T18" fmla="*/ 20 w 55"/>
                <a:gd name="T19" fmla="*/ 4 h 68"/>
                <a:gd name="T20" fmla="*/ 24 w 55"/>
                <a:gd name="T21" fmla="*/ 0 h 68"/>
                <a:gd name="T22" fmla="*/ 39 w 55"/>
                <a:gd name="T23" fmla="*/ 0 h 68"/>
                <a:gd name="T24" fmla="*/ 44 w 55"/>
                <a:gd name="T25" fmla="*/ 7 h 68"/>
                <a:gd name="T26" fmla="*/ 48 w 55"/>
                <a:gd name="T27" fmla="*/ 16 h 68"/>
                <a:gd name="T28" fmla="*/ 47 w 55"/>
                <a:gd name="T29" fmla="*/ 22 h 68"/>
                <a:gd name="T30" fmla="*/ 50 w 55"/>
                <a:gd name="T31" fmla="*/ 27 h 68"/>
                <a:gd name="T32" fmla="*/ 50 w 55"/>
                <a:gd name="T33" fmla="*/ 35 h 68"/>
                <a:gd name="T34" fmla="*/ 55 w 55"/>
                <a:gd name="T35" fmla="*/ 34 h 68"/>
                <a:gd name="T36" fmla="*/ 46 w 55"/>
                <a:gd name="T37" fmla="*/ 43 h 68"/>
                <a:gd name="T38" fmla="*/ 38 w 55"/>
                <a:gd name="T39" fmla="*/ 55 h 68"/>
                <a:gd name="T40" fmla="*/ 37 w 55"/>
                <a:gd name="T41" fmla="*/ 61 h 68"/>
                <a:gd name="T42" fmla="*/ 33 w 55"/>
                <a:gd name="T4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" h="68">
                  <a:moveTo>
                    <a:pt x="33" y="68"/>
                  </a:moveTo>
                  <a:lnTo>
                    <a:pt x="28" y="66"/>
                  </a:lnTo>
                  <a:lnTo>
                    <a:pt x="15" y="58"/>
                  </a:lnTo>
                  <a:lnTo>
                    <a:pt x="5" y="46"/>
                  </a:lnTo>
                  <a:lnTo>
                    <a:pt x="2" y="39"/>
                  </a:lnTo>
                  <a:lnTo>
                    <a:pt x="0" y="23"/>
                  </a:lnTo>
                  <a:lnTo>
                    <a:pt x="10" y="14"/>
                  </a:lnTo>
                  <a:lnTo>
                    <a:pt x="12" y="8"/>
                  </a:lnTo>
                  <a:lnTo>
                    <a:pt x="15" y="4"/>
                  </a:lnTo>
                  <a:lnTo>
                    <a:pt x="20" y="4"/>
                  </a:lnTo>
                  <a:lnTo>
                    <a:pt x="24" y="0"/>
                  </a:lnTo>
                  <a:lnTo>
                    <a:pt x="39" y="0"/>
                  </a:lnTo>
                  <a:lnTo>
                    <a:pt x="44" y="7"/>
                  </a:lnTo>
                  <a:lnTo>
                    <a:pt x="48" y="16"/>
                  </a:lnTo>
                  <a:lnTo>
                    <a:pt x="47" y="22"/>
                  </a:lnTo>
                  <a:lnTo>
                    <a:pt x="50" y="27"/>
                  </a:lnTo>
                  <a:lnTo>
                    <a:pt x="50" y="35"/>
                  </a:lnTo>
                  <a:lnTo>
                    <a:pt x="55" y="34"/>
                  </a:lnTo>
                  <a:lnTo>
                    <a:pt x="46" y="43"/>
                  </a:lnTo>
                  <a:lnTo>
                    <a:pt x="38" y="55"/>
                  </a:lnTo>
                  <a:lnTo>
                    <a:pt x="37" y="61"/>
                  </a:lnTo>
                  <a:lnTo>
                    <a:pt x="33" y="68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67" name="Freeform 181"/>
            <p:cNvSpPr>
              <a:spLocks/>
            </p:cNvSpPr>
            <p:nvPr/>
          </p:nvSpPr>
          <p:spPr bwMode="auto">
            <a:xfrm>
              <a:off x="5418137" y="3530600"/>
              <a:ext cx="185738" cy="114300"/>
            </a:xfrm>
            <a:custGeom>
              <a:avLst/>
              <a:gdLst>
                <a:gd name="T0" fmla="*/ 117 w 117"/>
                <a:gd name="T1" fmla="*/ 42 h 72"/>
                <a:gd name="T2" fmla="*/ 109 w 117"/>
                <a:gd name="T3" fmla="*/ 55 h 72"/>
                <a:gd name="T4" fmla="*/ 97 w 117"/>
                <a:gd name="T5" fmla="*/ 72 h 72"/>
                <a:gd name="T6" fmla="*/ 82 w 117"/>
                <a:gd name="T7" fmla="*/ 72 h 72"/>
                <a:gd name="T8" fmla="*/ 21 w 117"/>
                <a:gd name="T9" fmla="*/ 47 h 72"/>
                <a:gd name="T10" fmla="*/ 14 w 117"/>
                <a:gd name="T11" fmla="*/ 40 h 72"/>
                <a:gd name="T12" fmla="*/ 7 w 117"/>
                <a:gd name="T13" fmla="*/ 30 h 72"/>
                <a:gd name="T14" fmla="*/ 0 w 117"/>
                <a:gd name="T15" fmla="*/ 19 h 72"/>
                <a:gd name="T16" fmla="*/ 3 w 117"/>
                <a:gd name="T17" fmla="*/ 11 h 72"/>
                <a:gd name="T18" fmla="*/ 10 w 117"/>
                <a:gd name="T19" fmla="*/ 0 h 72"/>
                <a:gd name="T20" fmla="*/ 16 w 117"/>
                <a:gd name="T21" fmla="*/ 4 h 72"/>
                <a:gd name="T22" fmla="*/ 20 w 117"/>
                <a:gd name="T23" fmla="*/ 13 h 72"/>
                <a:gd name="T24" fmla="*/ 28 w 117"/>
                <a:gd name="T25" fmla="*/ 21 h 72"/>
                <a:gd name="T26" fmla="*/ 37 w 117"/>
                <a:gd name="T27" fmla="*/ 21 h 72"/>
                <a:gd name="T28" fmla="*/ 54 w 117"/>
                <a:gd name="T29" fmla="*/ 16 h 72"/>
                <a:gd name="T30" fmla="*/ 74 w 117"/>
                <a:gd name="T31" fmla="*/ 14 h 72"/>
                <a:gd name="T32" fmla="*/ 90 w 117"/>
                <a:gd name="T33" fmla="*/ 7 h 72"/>
                <a:gd name="T34" fmla="*/ 99 w 117"/>
                <a:gd name="T35" fmla="*/ 6 h 72"/>
                <a:gd name="T36" fmla="*/ 105 w 117"/>
                <a:gd name="T37" fmla="*/ 2 h 72"/>
                <a:gd name="T38" fmla="*/ 116 w 117"/>
                <a:gd name="T39" fmla="*/ 1 h 72"/>
                <a:gd name="T40" fmla="*/ 116 w 117"/>
                <a:gd name="T41" fmla="*/ 2 h 72"/>
                <a:gd name="T42" fmla="*/ 116 w 117"/>
                <a:gd name="T43" fmla="*/ 10 h 72"/>
                <a:gd name="T44" fmla="*/ 117 w 117"/>
                <a:gd name="T45" fmla="*/ 31 h 72"/>
                <a:gd name="T46" fmla="*/ 117 w 117"/>
                <a:gd name="T47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72">
                  <a:moveTo>
                    <a:pt x="117" y="42"/>
                  </a:moveTo>
                  <a:lnTo>
                    <a:pt x="109" y="55"/>
                  </a:lnTo>
                  <a:lnTo>
                    <a:pt x="97" y="72"/>
                  </a:lnTo>
                  <a:lnTo>
                    <a:pt x="82" y="72"/>
                  </a:lnTo>
                  <a:lnTo>
                    <a:pt x="21" y="47"/>
                  </a:lnTo>
                  <a:lnTo>
                    <a:pt x="14" y="40"/>
                  </a:lnTo>
                  <a:lnTo>
                    <a:pt x="7" y="30"/>
                  </a:lnTo>
                  <a:lnTo>
                    <a:pt x="0" y="19"/>
                  </a:lnTo>
                  <a:lnTo>
                    <a:pt x="3" y="11"/>
                  </a:lnTo>
                  <a:lnTo>
                    <a:pt x="10" y="0"/>
                  </a:lnTo>
                  <a:lnTo>
                    <a:pt x="16" y="4"/>
                  </a:lnTo>
                  <a:lnTo>
                    <a:pt x="20" y="13"/>
                  </a:lnTo>
                  <a:lnTo>
                    <a:pt x="28" y="21"/>
                  </a:lnTo>
                  <a:lnTo>
                    <a:pt x="37" y="21"/>
                  </a:lnTo>
                  <a:lnTo>
                    <a:pt x="54" y="16"/>
                  </a:lnTo>
                  <a:lnTo>
                    <a:pt x="74" y="14"/>
                  </a:lnTo>
                  <a:lnTo>
                    <a:pt x="90" y="7"/>
                  </a:lnTo>
                  <a:lnTo>
                    <a:pt x="99" y="6"/>
                  </a:lnTo>
                  <a:lnTo>
                    <a:pt x="105" y="2"/>
                  </a:lnTo>
                  <a:lnTo>
                    <a:pt x="116" y="1"/>
                  </a:lnTo>
                  <a:lnTo>
                    <a:pt x="116" y="2"/>
                  </a:lnTo>
                  <a:lnTo>
                    <a:pt x="116" y="10"/>
                  </a:lnTo>
                  <a:lnTo>
                    <a:pt x="117" y="31"/>
                  </a:lnTo>
                  <a:lnTo>
                    <a:pt x="117" y="42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68" name="Freeform 182"/>
            <p:cNvSpPr>
              <a:spLocks/>
            </p:cNvSpPr>
            <p:nvPr/>
          </p:nvSpPr>
          <p:spPr bwMode="auto">
            <a:xfrm>
              <a:off x="5376862" y="3513137"/>
              <a:ext cx="287338" cy="450850"/>
            </a:xfrm>
            <a:custGeom>
              <a:avLst/>
              <a:gdLst>
                <a:gd name="T0" fmla="*/ 156 w 181"/>
                <a:gd name="T1" fmla="*/ 9 h 284"/>
                <a:gd name="T2" fmla="*/ 166 w 181"/>
                <a:gd name="T3" fmla="*/ 7 h 284"/>
                <a:gd name="T4" fmla="*/ 174 w 181"/>
                <a:gd name="T5" fmla="*/ 0 h 284"/>
                <a:gd name="T6" fmla="*/ 181 w 181"/>
                <a:gd name="T7" fmla="*/ 0 h 284"/>
                <a:gd name="T8" fmla="*/ 181 w 181"/>
                <a:gd name="T9" fmla="*/ 5 h 284"/>
                <a:gd name="T10" fmla="*/ 180 w 181"/>
                <a:gd name="T11" fmla="*/ 18 h 284"/>
                <a:gd name="T12" fmla="*/ 181 w 181"/>
                <a:gd name="T13" fmla="*/ 28 h 284"/>
                <a:gd name="T14" fmla="*/ 177 w 181"/>
                <a:gd name="T15" fmla="*/ 36 h 284"/>
                <a:gd name="T16" fmla="*/ 173 w 181"/>
                <a:gd name="T17" fmla="*/ 58 h 284"/>
                <a:gd name="T18" fmla="*/ 165 w 181"/>
                <a:gd name="T19" fmla="*/ 81 h 284"/>
                <a:gd name="T20" fmla="*/ 154 w 181"/>
                <a:gd name="T21" fmla="*/ 108 h 284"/>
                <a:gd name="T22" fmla="*/ 139 w 181"/>
                <a:gd name="T23" fmla="*/ 139 h 284"/>
                <a:gd name="T24" fmla="*/ 124 w 181"/>
                <a:gd name="T25" fmla="*/ 162 h 284"/>
                <a:gd name="T26" fmla="*/ 103 w 181"/>
                <a:gd name="T27" fmla="*/ 190 h 284"/>
                <a:gd name="T28" fmla="*/ 85 w 181"/>
                <a:gd name="T29" fmla="*/ 207 h 284"/>
                <a:gd name="T30" fmla="*/ 57 w 181"/>
                <a:gd name="T31" fmla="*/ 228 h 284"/>
                <a:gd name="T32" fmla="*/ 40 w 181"/>
                <a:gd name="T33" fmla="*/ 243 h 284"/>
                <a:gd name="T34" fmla="*/ 20 w 181"/>
                <a:gd name="T35" fmla="*/ 269 h 284"/>
                <a:gd name="T36" fmla="*/ 15 w 181"/>
                <a:gd name="T37" fmla="*/ 280 h 284"/>
                <a:gd name="T38" fmla="*/ 11 w 181"/>
                <a:gd name="T39" fmla="*/ 284 h 284"/>
                <a:gd name="T40" fmla="*/ 1 w 181"/>
                <a:gd name="T41" fmla="*/ 267 h 284"/>
                <a:gd name="T42" fmla="*/ 0 w 181"/>
                <a:gd name="T43" fmla="*/ 191 h 284"/>
                <a:gd name="T44" fmla="*/ 16 w 181"/>
                <a:gd name="T45" fmla="*/ 168 h 284"/>
                <a:gd name="T46" fmla="*/ 21 w 181"/>
                <a:gd name="T47" fmla="*/ 161 h 284"/>
                <a:gd name="T48" fmla="*/ 33 w 181"/>
                <a:gd name="T49" fmla="*/ 161 h 284"/>
                <a:gd name="T50" fmla="*/ 49 w 181"/>
                <a:gd name="T51" fmla="*/ 146 h 284"/>
                <a:gd name="T52" fmla="*/ 73 w 181"/>
                <a:gd name="T53" fmla="*/ 146 h 284"/>
                <a:gd name="T54" fmla="*/ 123 w 181"/>
                <a:gd name="T55" fmla="*/ 83 h 284"/>
                <a:gd name="T56" fmla="*/ 135 w 181"/>
                <a:gd name="T57" fmla="*/ 66 h 284"/>
                <a:gd name="T58" fmla="*/ 143 w 181"/>
                <a:gd name="T59" fmla="*/ 53 h 284"/>
                <a:gd name="T60" fmla="*/ 143 w 181"/>
                <a:gd name="T61" fmla="*/ 42 h 284"/>
                <a:gd name="T62" fmla="*/ 142 w 181"/>
                <a:gd name="T63" fmla="*/ 21 h 284"/>
                <a:gd name="T64" fmla="*/ 142 w 181"/>
                <a:gd name="T65" fmla="*/ 13 h 284"/>
                <a:gd name="T66" fmla="*/ 142 w 181"/>
                <a:gd name="T67" fmla="*/ 12 h 284"/>
                <a:gd name="T68" fmla="*/ 148 w 181"/>
                <a:gd name="T69" fmla="*/ 12 h 284"/>
                <a:gd name="T70" fmla="*/ 156 w 181"/>
                <a:gd name="T71" fmla="*/ 9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1" h="284">
                  <a:moveTo>
                    <a:pt x="156" y="9"/>
                  </a:moveTo>
                  <a:lnTo>
                    <a:pt x="166" y="7"/>
                  </a:lnTo>
                  <a:lnTo>
                    <a:pt x="174" y="0"/>
                  </a:lnTo>
                  <a:lnTo>
                    <a:pt x="181" y="0"/>
                  </a:lnTo>
                  <a:lnTo>
                    <a:pt x="181" y="5"/>
                  </a:lnTo>
                  <a:lnTo>
                    <a:pt x="180" y="18"/>
                  </a:lnTo>
                  <a:lnTo>
                    <a:pt x="181" y="28"/>
                  </a:lnTo>
                  <a:lnTo>
                    <a:pt x="177" y="36"/>
                  </a:lnTo>
                  <a:lnTo>
                    <a:pt x="173" y="58"/>
                  </a:lnTo>
                  <a:lnTo>
                    <a:pt x="165" y="81"/>
                  </a:lnTo>
                  <a:lnTo>
                    <a:pt x="154" y="108"/>
                  </a:lnTo>
                  <a:lnTo>
                    <a:pt x="139" y="139"/>
                  </a:lnTo>
                  <a:lnTo>
                    <a:pt x="124" y="162"/>
                  </a:lnTo>
                  <a:lnTo>
                    <a:pt x="103" y="190"/>
                  </a:lnTo>
                  <a:lnTo>
                    <a:pt x="85" y="207"/>
                  </a:lnTo>
                  <a:lnTo>
                    <a:pt x="57" y="228"/>
                  </a:lnTo>
                  <a:lnTo>
                    <a:pt x="40" y="243"/>
                  </a:lnTo>
                  <a:lnTo>
                    <a:pt x="20" y="269"/>
                  </a:lnTo>
                  <a:lnTo>
                    <a:pt x="15" y="280"/>
                  </a:lnTo>
                  <a:lnTo>
                    <a:pt x="11" y="284"/>
                  </a:lnTo>
                  <a:lnTo>
                    <a:pt x="1" y="267"/>
                  </a:lnTo>
                  <a:lnTo>
                    <a:pt x="0" y="191"/>
                  </a:lnTo>
                  <a:lnTo>
                    <a:pt x="16" y="168"/>
                  </a:lnTo>
                  <a:lnTo>
                    <a:pt x="21" y="161"/>
                  </a:lnTo>
                  <a:lnTo>
                    <a:pt x="33" y="161"/>
                  </a:lnTo>
                  <a:lnTo>
                    <a:pt x="49" y="146"/>
                  </a:lnTo>
                  <a:lnTo>
                    <a:pt x="73" y="146"/>
                  </a:lnTo>
                  <a:lnTo>
                    <a:pt x="123" y="83"/>
                  </a:lnTo>
                  <a:lnTo>
                    <a:pt x="135" y="66"/>
                  </a:lnTo>
                  <a:lnTo>
                    <a:pt x="143" y="53"/>
                  </a:lnTo>
                  <a:lnTo>
                    <a:pt x="143" y="42"/>
                  </a:lnTo>
                  <a:lnTo>
                    <a:pt x="142" y="21"/>
                  </a:lnTo>
                  <a:lnTo>
                    <a:pt x="142" y="13"/>
                  </a:lnTo>
                  <a:lnTo>
                    <a:pt x="142" y="12"/>
                  </a:lnTo>
                  <a:lnTo>
                    <a:pt x="148" y="12"/>
                  </a:lnTo>
                  <a:lnTo>
                    <a:pt x="156" y="9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69" name="Freeform 188"/>
            <p:cNvSpPr>
              <a:spLocks/>
            </p:cNvSpPr>
            <p:nvPr/>
          </p:nvSpPr>
          <p:spPr bwMode="auto">
            <a:xfrm>
              <a:off x="5048250" y="4754563"/>
              <a:ext cx="38100" cy="53975"/>
            </a:xfrm>
            <a:custGeom>
              <a:avLst/>
              <a:gdLst>
                <a:gd name="T0" fmla="*/ 24 w 24"/>
                <a:gd name="T1" fmla="*/ 23 h 34"/>
                <a:gd name="T2" fmla="*/ 20 w 24"/>
                <a:gd name="T3" fmla="*/ 32 h 34"/>
                <a:gd name="T4" fmla="*/ 10 w 24"/>
                <a:gd name="T5" fmla="*/ 34 h 34"/>
                <a:gd name="T6" fmla="*/ 0 w 24"/>
                <a:gd name="T7" fmla="*/ 23 h 34"/>
                <a:gd name="T8" fmla="*/ 0 w 24"/>
                <a:gd name="T9" fmla="*/ 16 h 34"/>
                <a:gd name="T10" fmla="*/ 6 w 24"/>
                <a:gd name="T11" fmla="*/ 8 h 34"/>
                <a:gd name="T12" fmla="*/ 8 w 24"/>
                <a:gd name="T13" fmla="*/ 2 h 34"/>
                <a:gd name="T14" fmla="*/ 13 w 24"/>
                <a:gd name="T15" fmla="*/ 0 h 34"/>
                <a:gd name="T16" fmla="*/ 22 w 24"/>
                <a:gd name="T17" fmla="*/ 4 h 34"/>
                <a:gd name="T18" fmla="*/ 24 w 24"/>
                <a:gd name="T19" fmla="*/ 14 h 34"/>
                <a:gd name="T20" fmla="*/ 24 w 24"/>
                <a:gd name="T2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34">
                  <a:moveTo>
                    <a:pt x="24" y="23"/>
                  </a:moveTo>
                  <a:lnTo>
                    <a:pt x="20" y="32"/>
                  </a:lnTo>
                  <a:lnTo>
                    <a:pt x="10" y="34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6" y="8"/>
                  </a:lnTo>
                  <a:lnTo>
                    <a:pt x="8" y="2"/>
                  </a:lnTo>
                  <a:lnTo>
                    <a:pt x="13" y="0"/>
                  </a:lnTo>
                  <a:lnTo>
                    <a:pt x="22" y="4"/>
                  </a:lnTo>
                  <a:lnTo>
                    <a:pt x="24" y="14"/>
                  </a:lnTo>
                  <a:lnTo>
                    <a:pt x="24" y="23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70" name="Freeform 190"/>
            <p:cNvSpPr>
              <a:spLocks/>
            </p:cNvSpPr>
            <p:nvPr/>
          </p:nvSpPr>
          <p:spPr bwMode="auto">
            <a:xfrm>
              <a:off x="4573587" y="3136900"/>
              <a:ext cx="298450" cy="527050"/>
            </a:xfrm>
            <a:custGeom>
              <a:avLst/>
              <a:gdLst>
                <a:gd name="T0" fmla="*/ 18 w 188"/>
                <a:gd name="T1" fmla="*/ 219 h 332"/>
                <a:gd name="T2" fmla="*/ 19 w 188"/>
                <a:gd name="T3" fmla="*/ 209 h 332"/>
                <a:gd name="T4" fmla="*/ 8 w 188"/>
                <a:gd name="T5" fmla="*/ 209 h 332"/>
                <a:gd name="T6" fmla="*/ 8 w 188"/>
                <a:gd name="T7" fmla="*/ 196 h 332"/>
                <a:gd name="T8" fmla="*/ 0 w 188"/>
                <a:gd name="T9" fmla="*/ 188 h 332"/>
                <a:gd name="T10" fmla="*/ 7 w 188"/>
                <a:gd name="T11" fmla="*/ 161 h 332"/>
                <a:gd name="T12" fmla="*/ 30 w 188"/>
                <a:gd name="T13" fmla="*/ 141 h 332"/>
                <a:gd name="T14" fmla="*/ 30 w 188"/>
                <a:gd name="T15" fmla="*/ 114 h 332"/>
                <a:gd name="T16" fmla="*/ 37 w 188"/>
                <a:gd name="T17" fmla="*/ 72 h 332"/>
                <a:gd name="T18" fmla="*/ 40 w 188"/>
                <a:gd name="T19" fmla="*/ 63 h 332"/>
                <a:gd name="T20" fmla="*/ 33 w 188"/>
                <a:gd name="T21" fmla="*/ 56 h 332"/>
                <a:gd name="T22" fmla="*/ 32 w 188"/>
                <a:gd name="T23" fmla="*/ 49 h 332"/>
                <a:gd name="T24" fmla="*/ 25 w 188"/>
                <a:gd name="T25" fmla="*/ 44 h 332"/>
                <a:gd name="T26" fmla="*/ 20 w 188"/>
                <a:gd name="T27" fmla="*/ 11 h 332"/>
                <a:gd name="T28" fmla="*/ 38 w 188"/>
                <a:gd name="T29" fmla="*/ 0 h 332"/>
                <a:gd name="T30" fmla="*/ 111 w 188"/>
                <a:gd name="T31" fmla="*/ 40 h 332"/>
                <a:gd name="T32" fmla="*/ 184 w 188"/>
                <a:gd name="T33" fmla="*/ 80 h 332"/>
                <a:gd name="T34" fmla="*/ 188 w 188"/>
                <a:gd name="T35" fmla="*/ 162 h 332"/>
                <a:gd name="T36" fmla="*/ 172 w 188"/>
                <a:gd name="T37" fmla="*/ 161 h 332"/>
                <a:gd name="T38" fmla="*/ 164 w 188"/>
                <a:gd name="T39" fmla="*/ 176 h 332"/>
                <a:gd name="T40" fmla="*/ 160 w 188"/>
                <a:gd name="T41" fmla="*/ 189 h 332"/>
                <a:gd name="T42" fmla="*/ 163 w 188"/>
                <a:gd name="T43" fmla="*/ 194 h 332"/>
                <a:gd name="T44" fmla="*/ 158 w 188"/>
                <a:gd name="T45" fmla="*/ 200 h 332"/>
                <a:gd name="T46" fmla="*/ 160 w 188"/>
                <a:gd name="T47" fmla="*/ 209 h 332"/>
                <a:gd name="T48" fmla="*/ 155 w 188"/>
                <a:gd name="T49" fmla="*/ 217 h 332"/>
                <a:gd name="T50" fmla="*/ 154 w 188"/>
                <a:gd name="T51" fmla="*/ 225 h 332"/>
                <a:gd name="T52" fmla="*/ 160 w 188"/>
                <a:gd name="T53" fmla="*/ 224 h 332"/>
                <a:gd name="T54" fmla="*/ 164 w 188"/>
                <a:gd name="T55" fmla="*/ 232 h 332"/>
                <a:gd name="T56" fmla="*/ 164 w 188"/>
                <a:gd name="T57" fmla="*/ 244 h 332"/>
                <a:gd name="T58" fmla="*/ 171 w 188"/>
                <a:gd name="T59" fmla="*/ 250 h 332"/>
                <a:gd name="T60" fmla="*/ 171 w 188"/>
                <a:gd name="T61" fmla="*/ 255 h 332"/>
                <a:gd name="T62" fmla="*/ 160 w 188"/>
                <a:gd name="T63" fmla="*/ 258 h 332"/>
                <a:gd name="T64" fmla="*/ 151 w 188"/>
                <a:gd name="T65" fmla="*/ 267 h 332"/>
                <a:gd name="T66" fmla="*/ 138 w 188"/>
                <a:gd name="T67" fmla="*/ 290 h 332"/>
                <a:gd name="T68" fmla="*/ 121 w 188"/>
                <a:gd name="T69" fmla="*/ 299 h 332"/>
                <a:gd name="T70" fmla="*/ 103 w 188"/>
                <a:gd name="T71" fmla="*/ 298 h 332"/>
                <a:gd name="T72" fmla="*/ 98 w 188"/>
                <a:gd name="T73" fmla="*/ 300 h 332"/>
                <a:gd name="T74" fmla="*/ 100 w 188"/>
                <a:gd name="T75" fmla="*/ 307 h 332"/>
                <a:gd name="T76" fmla="*/ 90 w 188"/>
                <a:gd name="T77" fmla="*/ 314 h 332"/>
                <a:gd name="T78" fmla="*/ 83 w 188"/>
                <a:gd name="T79" fmla="*/ 323 h 332"/>
                <a:gd name="T80" fmla="*/ 59 w 188"/>
                <a:gd name="T81" fmla="*/ 330 h 332"/>
                <a:gd name="T82" fmla="*/ 55 w 188"/>
                <a:gd name="T83" fmla="*/ 326 h 332"/>
                <a:gd name="T84" fmla="*/ 52 w 188"/>
                <a:gd name="T85" fmla="*/ 325 h 332"/>
                <a:gd name="T86" fmla="*/ 48 w 188"/>
                <a:gd name="T87" fmla="*/ 331 h 332"/>
                <a:gd name="T88" fmla="*/ 33 w 188"/>
                <a:gd name="T89" fmla="*/ 332 h 332"/>
                <a:gd name="T90" fmla="*/ 36 w 188"/>
                <a:gd name="T91" fmla="*/ 326 h 332"/>
                <a:gd name="T92" fmla="*/ 30 w 188"/>
                <a:gd name="T93" fmla="*/ 312 h 332"/>
                <a:gd name="T94" fmla="*/ 28 w 188"/>
                <a:gd name="T95" fmla="*/ 304 h 332"/>
                <a:gd name="T96" fmla="*/ 20 w 188"/>
                <a:gd name="T97" fmla="*/ 300 h 332"/>
                <a:gd name="T98" fmla="*/ 9 w 188"/>
                <a:gd name="T99" fmla="*/ 288 h 332"/>
                <a:gd name="T100" fmla="*/ 13 w 188"/>
                <a:gd name="T101" fmla="*/ 278 h 332"/>
                <a:gd name="T102" fmla="*/ 21 w 188"/>
                <a:gd name="T103" fmla="*/ 280 h 332"/>
                <a:gd name="T104" fmla="*/ 26 w 188"/>
                <a:gd name="T105" fmla="*/ 279 h 332"/>
                <a:gd name="T106" fmla="*/ 36 w 188"/>
                <a:gd name="T107" fmla="*/ 279 h 332"/>
                <a:gd name="T108" fmla="*/ 26 w 188"/>
                <a:gd name="T109" fmla="*/ 260 h 332"/>
                <a:gd name="T110" fmla="*/ 27 w 188"/>
                <a:gd name="T111" fmla="*/ 246 h 332"/>
                <a:gd name="T112" fmla="*/ 25 w 188"/>
                <a:gd name="T113" fmla="*/ 233 h 332"/>
                <a:gd name="T114" fmla="*/ 18 w 188"/>
                <a:gd name="T115" fmla="*/ 219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8" h="332">
                  <a:moveTo>
                    <a:pt x="18" y="219"/>
                  </a:moveTo>
                  <a:lnTo>
                    <a:pt x="19" y="209"/>
                  </a:lnTo>
                  <a:lnTo>
                    <a:pt x="8" y="209"/>
                  </a:lnTo>
                  <a:lnTo>
                    <a:pt x="8" y="196"/>
                  </a:lnTo>
                  <a:lnTo>
                    <a:pt x="0" y="188"/>
                  </a:lnTo>
                  <a:lnTo>
                    <a:pt x="7" y="161"/>
                  </a:lnTo>
                  <a:lnTo>
                    <a:pt x="30" y="141"/>
                  </a:lnTo>
                  <a:lnTo>
                    <a:pt x="30" y="114"/>
                  </a:lnTo>
                  <a:lnTo>
                    <a:pt x="37" y="72"/>
                  </a:lnTo>
                  <a:lnTo>
                    <a:pt x="40" y="63"/>
                  </a:lnTo>
                  <a:lnTo>
                    <a:pt x="33" y="56"/>
                  </a:lnTo>
                  <a:lnTo>
                    <a:pt x="32" y="49"/>
                  </a:lnTo>
                  <a:lnTo>
                    <a:pt x="25" y="44"/>
                  </a:lnTo>
                  <a:lnTo>
                    <a:pt x="20" y="11"/>
                  </a:lnTo>
                  <a:lnTo>
                    <a:pt x="38" y="0"/>
                  </a:lnTo>
                  <a:lnTo>
                    <a:pt x="111" y="40"/>
                  </a:lnTo>
                  <a:lnTo>
                    <a:pt x="184" y="80"/>
                  </a:lnTo>
                  <a:lnTo>
                    <a:pt x="188" y="162"/>
                  </a:lnTo>
                  <a:lnTo>
                    <a:pt x="172" y="161"/>
                  </a:lnTo>
                  <a:lnTo>
                    <a:pt x="164" y="176"/>
                  </a:lnTo>
                  <a:lnTo>
                    <a:pt x="160" y="189"/>
                  </a:lnTo>
                  <a:lnTo>
                    <a:pt x="163" y="194"/>
                  </a:lnTo>
                  <a:lnTo>
                    <a:pt x="158" y="200"/>
                  </a:lnTo>
                  <a:lnTo>
                    <a:pt x="160" y="209"/>
                  </a:lnTo>
                  <a:lnTo>
                    <a:pt x="155" y="217"/>
                  </a:lnTo>
                  <a:lnTo>
                    <a:pt x="154" y="225"/>
                  </a:lnTo>
                  <a:lnTo>
                    <a:pt x="160" y="224"/>
                  </a:lnTo>
                  <a:lnTo>
                    <a:pt x="164" y="232"/>
                  </a:lnTo>
                  <a:lnTo>
                    <a:pt x="164" y="244"/>
                  </a:lnTo>
                  <a:lnTo>
                    <a:pt x="171" y="250"/>
                  </a:lnTo>
                  <a:lnTo>
                    <a:pt x="171" y="255"/>
                  </a:lnTo>
                  <a:lnTo>
                    <a:pt x="160" y="258"/>
                  </a:lnTo>
                  <a:lnTo>
                    <a:pt x="151" y="267"/>
                  </a:lnTo>
                  <a:lnTo>
                    <a:pt x="138" y="290"/>
                  </a:lnTo>
                  <a:lnTo>
                    <a:pt x="121" y="299"/>
                  </a:lnTo>
                  <a:lnTo>
                    <a:pt x="103" y="298"/>
                  </a:lnTo>
                  <a:lnTo>
                    <a:pt x="98" y="300"/>
                  </a:lnTo>
                  <a:lnTo>
                    <a:pt x="100" y="307"/>
                  </a:lnTo>
                  <a:lnTo>
                    <a:pt x="90" y="314"/>
                  </a:lnTo>
                  <a:lnTo>
                    <a:pt x="83" y="323"/>
                  </a:lnTo>
                  <a:lnTo>
                    <a:pt x="59" y="330"/>
                  </a:lnTo>
                  <a:lnTo>
                    <a:pt x="55" y="326"/>
                  </a:lnTo>
                  <a:lnTo>
                    <a:pt x="52" y="325"/>
                  </a:lnTo>
                  <a:lnTo>
                    <a:pt x="48" y="331"/>
                  </a:lnTo>
                  <a:lnTo>
                    <a:pt x="33" y="332"/>
                  </a:lnTo>
                  <a:lnTo>
                    <a:pt x="36" y="326"/>
                  </a:lnTo>
                  <a:lnTo>
                    <a:pt x="30" y="312"/>
                  </a:lnTo>
                  <a:lnTo>
                    <a:pt x="28" y="304"/>
                  </a:lnTo>
                  <a:lnTo>
                    <a:pt x="20" y="300"/>
                  </a:lnTo>
                  <a:lnTo>
                    <a:pt x="9" y="288"/>
                  </a:lnTo>
                  <a:lnTo>
                    <a:pt x="13" y="278"/>
                  </a:lnTo>
                  <a:lnTo>
                    <a:pt x="21" y="280"/>
                  </a:lnTo>
                  <a:lnTo>
                    <a:pt x="26" y="279"/>
                  </a:lnTo>
                  <a:lnTo>
                    <a:pt x="36" y="279"/>
                  </a:lnTo>
                  <a:lnTo>
                    <a:pt x="26" y="260"/>
                  </a:lnTo>
                  <a:lnTo>
                    <a:pt x="27" y="246"/>
                  </a:lnTo>
                  <a:lnTo>
                    <a:pt x="25" y="233"/>
                  </a:lnTo>
                  <a:lnTo>
                    <a:pt x="18" y="219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71" name="Freeform 191"/>
            <p:cNvSpPr>
              <a:spLocks/>
            </p:cNvSpPr>
            <p:nvPr/>
          </p:nvSpPr>
          <p:spPr bwMode="auto">
            <a:xfrm>
              <a:off x="4179887" y="3544888"/>
              <a:ext cx="55563" cy="168275"/>
            </a:xfrm>
            <a:custGeom>
              <a:avLst/>
              <a:gdLst>
                <a:gd name="T0" fmla="*/ 35 w 35"/>
                <a:gd name="T1" fmla="*/ 102 h 106"/>
                <a:gd name="T2" fmla="*/ 21 w 35"/>
                <a:gd name="T3" fmla="*/ 106 h 106"/>
                <a:gd name="T4" fmla="*/ 17 w 35"/>
                <a:gd name="T5" fmla="*/ 99 h 106"/>
                <a:gd name="T6" fmla="*/ 12 w 35"/>
                <a:gd name="T7" fmla="*/ 86 h 106"/>
                <a:gd name="T8" fmla="*/ 10 w 35"/>
                <a:gd name="T9" fmla="*/ 75 h 106"/>
                <a:gd name="T10" fmla="*/ 14 w 35"/>
                <a:gd name="T11" fmla="*/ 57 h 106"/>
                <a:gd name="T12" fmla="*/ 10 w 35"/>
                <a:gd name="T13" fmla="*/ 49 h 106"/>
                <a:gd name="T14" fmla="*/ 8 w 35"/>
                <a:gd name="T15" fmla="*/ 33 h 106"/>
                <a:gd name="T16" fmla="*/ 8 w 35"/>
                <a:gd name="T17" fmla="*/ 18 h 106"/>
                <a:gd name="T18" fmla="*/ 0 w 35"/>
                <a:gd name="T19" fmla="*/ 7 h 106"/>
                <a:gd name="T20" fmla="*/ 2 w 35"/>
                <a:gd name="T21" fmla="*/ 0 h 106"/>
                <a:gd name="T22" fmla="*/ 18 w 35"/>
                <a:gd name="T23" fmla="*/ 1 h 106"/>
                <a:gd name="T24" fmla="*/ 15 w 35"/>
                <a:gd name="T25" fmla="*/ 12 h 106"/>
                <a:gd name="T26" fmla="*/ 21 w 35"/>
                <a:gd name="T27" fmla="*/ 18 h 106"/>
                <a:gd name="T28" fmla="*/ 27 w 35"/>
                <a:gd name="T29" fmla="*/ 25 h 106"/>
                <a:gd name="T30" fmla="*/ 28 w 35"/>
                <a:gd name="T31" fmla="*/ 36 h 106"/>
                <a:gd name="T32" fmla="*/ 32 w 35"/>
                <a:gd name="T33" fmla="*/ 40 h 106"/>
                <a:gd name="T34" fmla="*/ 31 w 35"/>
                <a:gd name="T35" fmla="*/ 88 h 106"/>
                <a:gd name="T36" fmla="*/ 35 w 35"/>
                <a:gd name="T37" fmla="*/ 10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106">
                  <a:moveTo>
                    <a:pt x="35" y="102"/>
                  </a:moveTo>
                  <a:lnTo>
                    <a:pt x="21" y="106"/>
                  </a:lnTo>
                  <a:lnTo>
                    <a:pt x="17" y="99"/>
                  </a:lnTo>
                  <a:lnTo>
                    <a:pt x="12" y="86"/>
                  </a:lnTo>
                  <a:lnTo>
                    <a:pt x="10" y="75"/>
                  </a:lnTo>
                  <a:lnTo>
                    <a:pt x="14" y="57"/>
                  </a:lnTo>
                  <a:lnTo>
                    <a:pt x="10" y="49"/>
                  </a:lnTo>
                  <a:lnTo>
                    <a:pt x="8" y="33"/>
                  </a:lnTo>
                  <a:lnTo>
                    <a:pt x="8" y="18"/>
                  </a:lnTo>
                  <a:lnTo>
                    <a:pt x="0" y="7"/>
                  </a:lnTo>
                  <a:lnTo>
                    <a:pt x="2" y="0"/>
                  </a:lnTo>
                  <a:lnTo>
                    <a:pt x="18" y="1"/>
                  </a:lnTo>
                  <a:lnTo>
                    <a:pt x="15" y="12"/>
                  </a:lnTo>
                  <a:lnTo>
                    <a:pt x="21" y="18"/>
                  </a:lnTo>
                  <a:lnTo>
                    <a:pt x="27" y="25"/>
                  </a:lnTo>
                  <a:lnTo>
                    <a:pt x="28" y="36"/>
                  </a:lnTo>
                  <a:lnTo>
                    <a:pt x="32" y="40"/>
                  </a:lnTo>
                  <a:lnTo>
                    <a:pt x="31" y="88"/>
                  </a:lnTo>
                  <a:lnTo>
                    <a:pt x="35" y="102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72" name="Freeform 197"/>
            <p:cNvSpPr>
              <a:spLocks/>
            </p:cNvSpPr>
            <p:nvPr/>
          </p:nvSpPr>
          <p:spPr bwMode="auto">
            <a:xfrm>
              <a:off x="4389437" y="2678112"/>
              <a:ext cx="111125" cy="231775"/>
            </a:xfrm>
            <a:custGeom>
              <a:avLst/>
              <a:gdLst>
                <a:gd name="T0" fmla="*/ 36 w 70"/>
                <a:gd name="T1" fmla="*/ 146 h 146"/>
                <a:gd name="T2" fmla="*/ 28 w 70"/>
                <a:gd name="T3" fmla="*/ 109 h 146"/>
                <a:gd name="T4" fmla="*/ 17 w 70"/>
                <a:gd name="T5" fmla="*/ 100 h 146"/>
                <a:gd name="T6" fmla="*/ 17 w 70"/>
                <a:gd name="T7" fmla="*/ 95 h 146"/>
                <a:gd name="T8" fmla="*/ 2 w 70"/>
                <a:gd name="T9" fmla="*/ 83 h 146"/>
                <a:gd name="T10" fmla="*/ 0 w 70"/>
                <a:gd name="T11" fmla="*/ 67 h 146"/>
                <a:gd name="T12" fmla="*/ 10 w 70"/>
                <a:gd name="T13" fmla="*/ 56 h 146"/>
                <a:gd name="T14" fmla="*/ 14 w 70"/>
                <a:gd name="T15" fmla="*/ 39 h 146"/>
                <a:gd name="T16" fmla="*/ 11 w 70"/>
                <a:gd name="T17" fmla="*/ 19 h 146"/>
                <a:gd name="T18" fmla="*/ 14 w 70"/>
                <a:gd name="T19" fmla="*/ 8 h 146"/>
                <a:gd name="T20" fmla="*/ 32 w 70"/>
                <a:gd name="T21" fmla="*/ 0 h 146"/>
                <a:gd name="T22" fmla="*/ 44 w 70"/>
                <a:gd name="T23" fmla="*/ 3 h 146"/>
                <a:gd name="T24" fmla="*/ 44 w 70"/>
                <a:gd name="T25" fmla="*/ 13 h 146"/>
                <a:gd name="T26" fmla="*/ 59 w 70"/>
                <a:gd name="T27" fmla="*/ 6 h 146"/>
                <a:gd name="T28" fmla="*/ 60 w 70"/>
                <a:gd name="T29" fmla="*/ 9 h 146"/>
                <a:gd name="T30" fmla="*/ 52 w 70"/>
                <a:gd name="T31" fmla="*/ 19 h 146"/>
                <a:gd name="T32" fmla="*/ 52 w 70"/>
                <a:gd name="T33" fmla="*/ 29 h 146"/>
                <a:gd name="T34" fmla="*/ 58 w 70"/>
                <a:gd name="T35" fmla="*/ 34 h 146"/>
                <a:gd name="T36" fmla="*/ 56 w 70"/>
                <a:gd name="T37" fmla="*/ 52 h 146"/>
                <a:gd name="T38" fmla="*/ 45 w 70"/>
                <a:gd name="T39" fmla="*/ 63 h 146"/>
                <a:gd name="T40" fmla="*/ 49 w 70"/>
                <a:gd name="T41" fmla="*/ 74 h 146"/>
                <a:gd name="T42" fmla="*/ 58 w 70"/>
                <a:gd name="T43" fmla="*/ 74 h 146"/>
                <a:gd name="T44" fmla="*/ 63 w 70"/>
                <a:gd name="T45" fmla="*/ 84 h 146"/>
                <a:gd name="T46" fmla="*/ 70 w 70"/>
                <a:gd name="T47" fmla="*/ 87 h 146"/>
                <a:gd name="T48" fmla="*/ 69 w 70"/>
                <a:gd name="T49" fmla="*/ 103 h 146"/>
                <a:gd name="T50" fmla="*/ 61 w 70"/>
                <a:gd name="T51" fmla="*/ 109 h 146"/>
                <a:gd name="T52" fmla="*/ 56 w 70"/>
                <a:gd name="T53" fmla="*/ 116 h 146"/>
                <a:gd name="T54" fmla="*/ 44 w 70"/>
                <a:gd name="T55" fmla="*/ 124 h 146"/>
                <a:gd name="T56" fmla="*/ 46 w 70"/>
                <a:gd name="T57" fmla="*/ 132 h 146"/>
                <a:gd name="T58" fmla="*/ 45 w 70"/>
                <a:gd name="T59" fmla="*/ 141 h 146"/>
                <a:gd name="T60" fmla="*/ 36 w 70"/>
                <a:gd name="T61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0" h="146">
                  <a:moveTo>
                    <a:pt x="36" y="146"/>
                  </a:moveTo>
                  <a:lnTo>
                    <a:pt x="28" y="109"/>
                  </a:lnTo>
                  <a:lnTo>
                    <a:pt x="17" y="100"/>
                  </a:lnTo>
                  <a:lnTo>
                    <a:pt x="17" y="95"/>
                  </a:lnTo>
                  <a:lnTo>
                    <a:pt x="2" y="83"/>
                  </a:lnTo>
                  <a:lnTo>
                    <a:pt x="0" y="67"/>
                  </a:lnTo>
                  <a:lnTo>
                    <a:pt x="10" y="56"/>
                  </a:lnTo>
                  <a:lnTo>
                    <a:pt x="14" y="39"/>
                  </a:lnTo>
                  <a:lnTo>
                    <a:pt x="11" y="19"/>
                  </a:lnTo>
                  <a:lnTo>
                    <a:pt x="14" y="8"/>
                  </a:lnTo>
                  <a:lnTo>
                    <a:pt x="32" y="0"/>
                  </a:lnTo>
                  <a:lnTo>
                    <a:pt x="44" y="3"/>
                  </a:lnTo>
                  <a:lnTo>
                    <a:pt x="44" y="13"/>
                  </a:lnTo>
                  <a:lnTo>
                    <a:pt x="59" y="6"/>
                  </a:lnTo>
                  <a:lnTo>
                    <a:pt x="60" y="9"/>
                  </a:lnTo>
                  <a:lnTo>
                    <a:pt x="52" y="19"/>
                  </a:lnTo>
                  <a:lnTo>
                    <a:pt x="52" y="29"/>
                  </a:lnTo>
                  <a:lnTo>
                    <a:pt x="58" y="34"/>
                  </a:lnTo>
                  <a:lnTo>
                    <a:pt x="56" y="52"/>
                  </a:lnTo>
                  <a:lnTo>
                    <a:pt x="45" y="63"/>
                  </a:lnTo>
                  <a:lnTo>
                    <a:pt x="49" y="74"/>
                  </a:lnTo>
                  <a:lnTo>
                    <a:pt x="58" y="74"/>
                  </a:lnTo>
                  <a:lnTo>
                    <a:pt x="63" y="84"/>
                  </a:lnTo>
                  <a:lnTo>
                    <a:pt x="70" y="87"/>
                  </a:lnTo>
                  <a:lnTo>
                    <a:pt x="69" y="103"/>
                  </a:lnTo>
                  <a:lnTo>
                    <a:pt x="61" y="109"/>
                  </a:lnTo>
                  <a:lnTo>
                    <a:pt x="56" y="116"/>
                  </a:lnTo>
                  <a:lnTo>
                    <a:pt x="44" y="124"/>
                  </a:lnTo>
                  <a:lnTo>
                    <a:pt x="46" y="132"/>
                  </a:lnTo>
                  <a:lnTo>
                    <a:pt x="45" y="141"/>
                  </a:lnTo>
                  <a:lnTo>
                    <a:pt x="36" y="146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73" name="Freeform 201"/>
            <p:cNvSpPr>
              <a:spLocks/>
            </p:cNvSpPr>
            <p:nvPr/>
          </p:nvSpPr>
          <p:spPr bwMode="auto">
            <a:xfrm>
              <a:off x="5037137" y="3940175"/>
              <a:ext cx="315913" cy="355600"/>
            </a:xfrm>
            <a:custGeom>
              <a:avLst/>
              <a:gdLst>
                <a:gd name="T0" fmla="*/ 84 w 199"/>
                <a:gd name="T1" fmla="*/ 0 h 224"/>
                <a:gd name="T2" fmla="*/ 87 w 199"/>
                <a:gd name="T3" fmla="*/ 2 h 224"/>
                <a:gd name="T4" fmla="*/ 154 w 199"/>
                <a:gd name="T5" fmla="*/ 45 h 224"/>
                <a:gd name="T6" fmla="*/ 155 w 199"/>
                <a:gd name="T7" fmla="*/ 57 h 224"/>
                <a:gd name="T8" fmla="*/ 181 w 199"/>
                <a:gd name="T9" fmla="*/ 78 h 224"/>
                <a:gd name="T10" fmla="*/ 172 w 199"/>
                <a:gd name="T11" fmla="*/ 103 h 224"/>
                <a:gd name="T12" fmla="*/ 173 w 199"/>
                <a:gd name="T13" fmla="*/ 115 h 224"/>
                <a:gd name="T14" fmla="*/ 184 w 199"/>
                <a:gd name="T15" fmla="*/ 123 h 224"/>
                <a:gd name="T16" fmla="*/ 185 w 199"/>
                <a:gd name="T17" fmla="*/ 128 h 224"/>
                <a:gd name="T18" fmla="*/ 180 w 199"/>
                <a:gd name="T19" fmla="*/ 141 h 224"/>
                <a:gd name="T20" fmla="*/ 181 w 199"/>
                <a:gd name="T21" fmla="*/ 147 h 224"/>
                <a:gd name="T22" fmla="*/ 179 w 199"/>
                <a:gd name="T23" fmla="*/ 157 h 224"/>
                <a:gd name="T24" fmla="*/ 185 w 199"/>
                <a:gd name="T25" fmla="*/ 170 h 224"/>
                <a:gd name="T26" fmla="*/ 192 w 199"/>
                <a:gd name="T27" fmla="*/ 190 h 224"/>
                <a:gd name="T28" fmla="*/ 199 w 199"/>
                <a:gd name="T29" fmla="*/ 195 h 224"/>
                <a:gd name="T30" fmla="*/ 184 w 199"/>
                <a:gd name="T31" fmla="*/ 207 h 224"/>
                <a:gd name="T32" fmla="*/ 164 w 199"/>
                <a:gd name="T33" fmla="*/ 215 h 224"/>
                <a:gd name="T34" fmla="*/ 153 w 199"/>
                <a:gd name="T35" fmla="*/ 215 h 224"/>
                <a:gd name="T36" fmla="*/ 146 w 199"/>
                <a:gd name="T37" fmla="*/ 221 h 224"/>
                <a:gd name="T38" fmla="*/ 133 w 199"/>
                <a:gd name="T39" fmla="*/ 221 h 224"/>
                <a:gd name="T40" fmla="*/ 128 w 199"/>
                <a:gd name="T41" fmla="*/ 224 h 224"/>
                <a:gd name="T42" fmla="*/ 107 w 199"/>
                <a:gd name="T43" fmla="*/ 218 h 224"/>
                <a:gd name="T44" fmla="*/ 93 w 199"/>
                <a:gd name="T45" fmla="*/ 220 h 224"/>
                <a:gd name="T46" fmla="*/ 89 w 199"/>
                <a:gd name="T47" fmla="*/ 192 h 224"/>
                <a:gd name="T48" fmla="*/ 82 w 199"/>
                <a:gd name="T49" fmla="*/ 182 h 224"/>
                <a:gd name="T50" fmla="*/ 79 w 199"/>
                <a:gd name="T51" fmla="*/ 176 h 224"/>
                <a:gd name="T52" fmla="*/ 61 w 199"/>
                <a:gd name="T53" fmla="*/ 172 h 224"/>
                <a:gd name="T54" fmla="*/ 51 w 199"/>
                <a:gd name="T55" fmla="*/ 166 h 224"/>
                <a:gd name="T56" fmla="*/ 39 w 199"/>
                <a:gd name="T57" fmla="*/ 163 h 224"/>
                <a:gd name="T58" fmla="*/ 32 w 199"/>
                <a:gd name="T59" fmla="*/ 159 h 224"/>
                <a:gd name="T60" fmla="*/ 25 w 199"/>
                <a:gd name="T61" fmla="*/ 154 h 224"/>
                <a:gd name="T62" fmla="*/ 15 w 199"/>
                <a:gd name="T63" fmla="*/ 127 h 224"/>
                <a:gd name="T64" fmla="*/ 5 w 199"/>
                <a:gd name="T65" fmla="*/ 116 h 224"/>
                <a:gd name="T66" fmla="*/ 1 w 199"/>
                <a:gd name="T67" fmla="*/ 104 h 224"/>
                <a:gd name="T68" fmla="*/ 3 w 199"/>
                <a:gd name="T69" fmla="*/ 93 h 224"/>
                <a:gd name="T70" fmla="*/ 0 w 199"/>
                <a:gd name="T71" fmla="*/ 74 h 224"/>
                <a:gd name="T72" fmla="*/ 7 w 199"/>
                <a:gd name="T73" fmla="*/ 73 h 224"/>
                <a:gd name="T74" fmla="*/ 14 w 199"/>
                <a:gd name="T75" fmla="*/ 65 h 224"/>
                <a:gd name="T76" fmla="*/ 22 w 199"/>
                <a:gd name="T77" fmla="*/ 54 h 224"/>
                <a:gd name="T78" fmla="*/ 26 w 199"/>
                <a:gd name="T79" fmla="*/ 50 h 224"/>
                <a:gd name="T80" fmla="*/ 26 w 199"/>
                <a:gd name="T81" fmla="*/ 43 h 224"/>
                <a:gd name="T82" fmla="*/ 22 w 199"/>
                <a:gd name="T83" fmla="*/ 39 h 224"/>
                <a:gd name="T84" fmla="*/ 21 w 199"/>
                <a:gd name="T85" fmla="*/ 31 h 224"/>
                <a:gd name="T86" fmla="*/ 26 w 199"/>
                <a:gd name="T87" fmla="*/ 28 h 224"/>
                <a:gd name="T88" fmla="*/ 28 w 199"/>
                <a:gd name="T89" fmla="*/ 16 h 224"/>
                <a:gd name="T90" fmla="*/ 20 w 199"/>
                <a:gd name="T91" fmla="*/ 4 h 224"/>
                <a:gd name="T92" fmla="*/ 27 w 199"/>
                <a:gd name="T93" fmla="*/ 2 h 224"/>
                <a:gd name="T94" fmla="*/ 47 w 199"/>
                <a:gd name="T95" fmla="*/ 2 h 224"/>
                <a:gd name="T96" fmla="*/ 84 w 199"/>
                <a:gd name="T9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9" h="224">
                  <a:moveTo>
                    <a:pt x="84" y="0"/>
                  </a:moveTo>
                  <a:lnTo>
                    <a:pt x="87" y="2"/>
                  </a:lnTo>
                  <a:lnTo>
                    <a:pt x="154" y="45"/>
                  </a:lnTo>
                  <a:lnTo>
                    <a:pt x="155" y="57"/>
                  </a:lnTo>
                  <a:lnTo>
                    <a:pt x="181" y="78"/>
                  </a:lnTo>
                  <a:lnTo>
                    <a:pt x="172" y="103"/>
                  </a:lnTo>
                  <a:lnTo>
                    <a:pt x="173" y="115"/>
                  </a:lnTo>
                  <a:lnTo>
                    <a:pt x="184" y="123"/>
                  </a:lnTo>
                  <a:lnTo>
                    <a:pt x="185" y="128"/>
                  </a:lnTo>
                  <a:lnTo>
                    <a:pt x="180" y="141"/>
                  </a:lnTo>
                  <a:lnTo>
                    <a:pt x="181" y="147"/>
                  </a:lnTo>
                  <a:lnTo>
                    <a:pt x="179" y="157"/>
                  </a:lnTo>
                  <a:lnTo>
                    <a:pt x="185" y="170"/>
                  </a:lnTo>
                  <a:lnTo>
                    <a:pt x="192" y="190"/>
                  </a:lnTo>
                  <a:lnTo>
                    <a:pt x="199" y="195"/>
                  </a:lnTo>
                  <a:lnTo>
                    <a:pt x="184" y="207"/>
                  </a:lnTo>
                  <a:lnTo>
                    <a:pt x="164" y="215"/>
                  </a:lnTo>
                  <a:lnTo>
                    <a:pt x="153" y="215"/>
                  </a:lnTo>
                  <a:lnTo>
                    <a:pt x="146" y="221"/>
                  </a:lnTo>
                  <a:lnTo>
                    <a:pt x="133" y="221"/>
                  </a:lnTo>
                  <a:lnTo>
                    <a:pt x="128" y="224"/>
                  </a:lnTo>
                  <a:lnTo>
                    <a:pt x="107" y="218"/>
                  </a:lnTo>
                  <a:lnTo>
                    <a:pt x="93" y="220"/>
                  </a:lnTo>
                  <a:lnTo>
                    <a:pt x="89" y="192"/>
                  </a:lnTo>
                  <a:lnTo>
                    <a:pt x="82" y="182"/>
                  </a:lnTo>
                  <a:lnTo>
                    <a:pt x="79" y="176"/>
                  </a:lnTo>
                  <a:lnTo>
                    <a:pt x="61" y="172"/>
                  </a:lnTo>
                  <a:lnTo>
                    <a:pt x="51" y="166"/>
                  </a:lnTo>
                  <a:lnTo>
                    <a:pt x="39" y="163"/>
                  </a:lnTo>
                  <a:lnTo>
                    <a:pt x="32" y="159"/>
                  </a:lnTo>
                  <a:lnTo>
                    <a:pt x="25" y="154"/>
                  </a:lnTo>
                  <a:lnTo>
                    <a:pt x="15" y="127"/>
                  </a:lnTo>
                  <a:lnTo>
                    <a:pt x="5" y="116"/>
                  </a:lnTo>
                  <a:lnTo>
                    <a:pt x="1" y="104"/>
                  </a:lnTo>
                  <a:lnTo>
                    <a:pt x="3" y="93"/>
                  </a:lnTo>
                  <a:lnTo>
                    <a:pt x="0" y="74"/>
                  </a:lnTo>
                  <a:lnTo>
                    <a:pt x="7" y="73"/>
                  </a:lnTo>
                  <a:lnTo>
                    <a:pt x="14" y="65"/>
                  </a:lnTo>
                  <a:lnTo>
                    <a:pt x="22" y="54"/>
                  </a:lnTo>
                  <a:lnTo>
                    <a:pt x="26" y="50"/>
                  </a:lnTo>
                  <a:lnTo>
                    <a:pt x="26" y="43"/>
                  </a:lnTo>
                  <a:lnTo>
                    <a:pt x="22" y="39"/>
                  </a:lnTo>
                  <a:lnTo>
                    <a:pt x="21" y="31"/>
                  </a:lnTo>
                  <a:lnTo>
                    <a:pt x="26" y="28"/>
                  </a:lnTo>
                  <a:lnTo>
                    <a:pt x="28" y="16"/>
                  </a:lnTo>
                  <a:lnTo>
                    <a:pt x="20" y="4"/>
                  </a:lnTo>
                  <a:lnTo>
                    <a:pt x="27" y="2"/>
                  </a:lnTo>
                  <a:lnTo>
                    <a:pt x="47" y="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74" name="Freeform 202"/>
            <p:cNvSpPr>
              <a:spLocks/>
            </p:cNvSpPr>
            <p:nvPr/>
          </p:nvSpPr>
          <p:spPr bwMode="auto">
            <a:xfrm>
              <a:off x="5045075" y="3768725"/>
              <a:ext cx="158750" cy="187325"/>
            </a:xfrm>
            <a:custGeom>
              <a:avLst/>
              <a:gdLst>
                <a:gd name="T0" fmla="*/ 42 w 100"/>
                <a:gd name="T1" fmla="*/ 110 h 118"/>
                <a:gd name="T2" fmla="*/ 22 w 100"/>
                <a:gd name="T3" fmla="*/ 110 h 118"/>
                <a:gd name="T4" fmla="*/ 15 w 100"/>
                <a:gd name="T5" fmla="*/ 112 h 118"/>
                <a:gd name="T6" fmla="*/ 4 w 100"/>
                <a:gd name="T7" fmla="*/ 118 h 118"/>
                <a:gd name="T8" fmla="*/ 0 w 100"/>
                <a:gd name="T9" fmla="*/ 116 h 118"/>
                <a:gd name="T10" fmla="*/ 0 w 100"/>
                <a:gd name="T11" fmla="*/ 101 h 118"/>
                <a:gd name="T12" fmla="*/ 4 w 100"/>
                <a:gd name="T13" fmla="*/ 93 h 118"/>
                <a:gd name="T14" fmla="*/ 5 w 100"/>
                <a:gd name="T15" fmla="*/ 76 h 118"/>
                <a:gd name="T16" fmla="*/ 9 w 100"/>
                <a:gd name="T17" fmla="*/ 66 h 118"/>
                <a:gd name="T18" fmla="*/ 16 w 100"/>
                <a:gd name="T19" fmla="*/ 56 h 118"/>
                <a:gd name="T20" fmla="*/ 23 w 100"/>
                <a:gd name="T21" fmla="*/ 50 h 118"/>
                <a:gd name="T22" fmla="*/ 29 w 100"/>
                <a:gd name="T23" fmla="*/ 43 h 118"/>
                <a:gd name="T24" fmla="*/ 22 w 100"/>
                <a:gd name="T25" fmla="*/ 40 h 118"/>
                <a:gd name="T26" fmla="*/ 23 w 100"/>
                <a:gd name="T27" fmla="*/ 16 h 118"/>
                <a:gd name="T28" fmla="*/ 30 w 100"/>
                <a:gd name="T29" fmla="*/ 10 h 118"/>
                <a:gd name="T30" fmla="*/ 42 w 100"/>
                <a:gd name="T31" fmla="*/ 14 h 118"/>
                <a:gd name="T32" fmla="*/ 57 w 100"/>
                <a:gd name="T33" fmla="*/ 10 h 118"/>
                <a:gd name="T34" fmla="*/ 69 w 100"/>
                <a:gd name="T35" fmla="*/ 10 h 118"/>
                <a:gd name="T36" fmla="*/ 81 w 100"/>
                <a:gd name="T37" fmla="*/ 0 h 118"/>
                <a:gd name="T38" fmla="*/ 90 w 100"/>
                <a:gd name="T39" fmla="*/ 15 h 118"/>
                <a:gd name="T40" fmla="*/ 92 w 100"/>
                <a:gd name="T41" fmla="*/ 25 h 118"/>
                <a:gd name="T42" fmla="*/ 100 w 100"/>
                <a:gd name="T43" fmla="*/ 49 h 118"/>
                <a:gd name="T44" fmla="*/ 93 w 100"/>
                <a:gd name="T45" fmla="*/ 64 h 118"/>
                <a:gd name="T46" fmla="*/ 84 w 100"/>
                <a:gd name="T47" fmla="*/ 78 h 118"/>
                <a:gd name="T48" fmla="*/ 79 w 100"/>
                <a:gd name="T49" fmla="*/ 86 h 118"/>
                <a:gd name="T50" fmla="*/ 79 w 100"/>
                <a:gd name="T51" fmla="*/ 108 h 118"/>
                <a:gd name="T52" fmla="*/ 42 w 100"/>
                <a:gd name="T53" fmla="*/ 11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0" h="118">
                  <a:moveTo>
                    <a:pt x="42" y="110"/>
                  </a:moveTo>
                  <a:lnTo>
                    <a:pt x="22" y="110"/>
                  </a:lnTo>
                  <a:lnTo>
                    <a:pt x="15" y="112"/>
                  </a:lnTo>
                  <a:lnTo>
                    <a:pt x="4" y="118"/>
                  </a:lnTo>
                  <a:lnTo>
                    <a:pt x="0" y="116"/>
                  </a:lnTo>
                  <a:lnTo>
                    <a:pt x="0" y="101"/>
                  </a:lnTo>
                  <a:lnTo>
                    <a:pt x="4" y="93"/>
                  </a:lnTo>
                  <a:lnTo>
                    <a:pt x="5" y="76"/>
                  </a:lnTo>
                  <a:lnTo>
                    <a:pt x="9" y="66"/>
                  </a:lnTo>
                  <a:lnTo>
                    <a:pt x="16" y="56"/>
                  </a:lnTo>
                  <a:lnTo>
                    <a:pt x="23" y="50"/>
                  </a:lnTo>
                  <a:lnTo>
                    <a:pt x="29" y="43"/>
                  </a:lnTo>
                  <a:lnTo>
                    <a:pt x="22" y="40"/>
                  </a:lnTo>
                  <a:lnTo>
                    <a:pt x="23" y="16"/>
                  </a:lnTo>
                  <a:lnTo>
                    <a:pt x="30" y="10"/>
                  </a:lnTo>
                  <a:lnTo>
                    <a:pt x="42" y="14"/>
                  </a:lnTo>
                  <a:lnTo>
                    <a:pt x="57" y="10"/>
                  </a:lnTo>
                  <a:lnTo>
                    <a:pt x="69" y="10"/>
                  </a:lnTo>
                  <a:lnTo>
                    <a:pt x="81" y="0"/>
                  </a:lnTo>
                  <a:lnTo>
                    <a:pt x="90" y="15"/>
                  </a:lnTo>
                  <a:lnTo>
                    <a:pt x="92" y="25"/>
                  </a:lnTo>
                  <a:lnTo>
                    <a:pt x="100" y="49"/>
                  </a:lnTo>
                  <a:lnTo>
                    <a:pt x="93" y="64"/>
                  </a:lnTo>
                  <a:lnTo>
                    <a:pt x="84" y="78"/>
                  </a:lnTo>
                  <a:lnTo>
                    <a:pt x="79" y="86"/>
                  </a:lnTo>
                  <a:lnTo>
                    <a:pt x="79" y="108"/>
                  </a:lnTo>
                  <a:lnTo>
                    <a:pt x="42" y="110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75" name="Freeform 217"/>
            <p:cNvSpPr>
              <a:spLocks/>
            </p:cNvSpPr>
            <p:nvPr/>
          </p:nvSpPr>
          <p:spPr bwMode="auto">
            <a:xfrm>
              <a:off x="4640263" y="4637088"/>
              <a:ext cx="468313" cy="419100"/>
            </a:xfrm>
            <a:custGeom>
              <a:avLst/>
              <a:gdLst>
                <a:gd name="T0" fmla="*/ 264 w 295"/>
                <a:gd name="T1" fmla="*/ 152 h 264"/>
                <a:gd name="T2" fmla="*/ 250 w 295"/>
                <a:gd name="T3" fmla="*/ 173 h 264"/>
                <a:gd name="T4" fmla="*/ 217 w 295"/>
                <a:gd name="T5" fmla="*/ 210 h 264"/>
                <a:gd name="T6" fmla="*/ 190 w 295"/>
                <a:gd name="T7" fmla="*/ 232 h 264"/>
                <a:gd name="T8" fmla="*/ 162 w 295"/>
                <a:gd name="T9" fmla="*/ 241 h 264"/>
                <a:gd name="T10" fmla="*/ 149 w 295"/>
                <a:gd name="T11" fmla="*/ 243 h 264"/>
                <a:gd name="T12" fmla="*/ 121 w 295"/>
                <a:gd name="T13" fmla="*/ 243 h 264"/>
                <a:gd name="T14" fmla="*/ 104 w 295"/>
                <a:gd name="T15" fmla="*/ 245 h 264"/>
                <a:gd name="T16" fmla="*/ 70 w 295"/>
                <a:gd name="T17" fmla="*/ 256 h 264"/>
                <a:gd name="T18" fmla="*/ 51 w 295"/>
                <a:gd name="T19" fmla="*/ 264 h 264"/>
                <a:gd name="T20" fmla="*/ 38 w 295"/>
                <a:gd name="T21" fmla="*/ 257 h 264"/>
                <a:gd name="T22" fmla="*/ 30 w 295"/>
                <a:gd name="T23" fmla="*/ 250 h 264"/>
                <a:gd name="T24" fmla="*/ 29 w 295"/>
                <a:gd name="T25" fmla="*/ 232 h 264"/>
                <a:gd name="T26" fmla="*/ 30 w 295"/>
                <a:gd name="T27" fmla="*/ 215 h 264"/>
                <a:gd name="T28" fmla="*/ 20 w 295"/>
                <a:gd name="T29" fmla="*/ 180 h 264"/>
                <a:gd name="T30" fmla="*/ 12 w 295"/>
                <a:gd name="T31" fmla="*/ 162 h 264"/>
                <a:gd name="T32" fmla="*/ 9 w 295"/>
                <a:gd name="T33" fmla="*/ 125 h 264"/>
                <a:gd name="T34" fmla="*/ 19 w 295"/>
                <a:gd name="T35" fmla="*/ 139 h 264"/>
                <a:gd name="T36" fmla="*/ 38 w 295"/>
                <a:gd name="T37" fmla="*/ 145 h 264"/>
                <a:gd name="T38" fmla="*/ 63 w 295"/>
                <a:gd name="T39" fmla="*/ 133 h 264"/>
                <a:gd name="T40" fmla="*/ 71 w 295"/>
                <a:gd name="T41" fmla="*/ 59 h 264"/>
                <a:gd name="T42" fmla="*/ 79 w 295"/>
                <a:gd name="T43" fmla="*/ 91 h 264"/>
                <a:gd name="T44" fmla="*/ 95 w 295"/>
                <a:gd name="T45" fmla="*/ 97 h 264"/>
                <a:gd name="T46" fmla="*/ 113 w 295"/>
                <a:gd name="T47" fmla="*/ 81 h 264"/>
                <a:gd name="T48" fmla="*/ 127 w 295"/>
                <a:gd name="T49" fmla="*/ 66 h 264"/>
                <a:gd name="T50" fmla="*/ 143 w 295"/>
                <a:gd name="T51" fmla="*/ 75 h 264"/>
                <a:gd name="T52" fmla="*/ 169 w 295"/>
                <a:gd name="T53" fmla="*/ 71 h 264"/>
                <a:gd name="T54" fmla="*/ 175 w 295"/>
                <a:gd name="T55" fmla="*/ 54 h 264"/>
                <a:gd name="T56" fmla="*/ 191 w 295"/>
                <a:gd name="T57" fmla="*/ 45 h 264"/>
                <a:gd name="T58" fmla="*/ 214 w 295"/>
                <a:gd name="T59" fmla="*/ 16 h 264"/>
                <a:gd name="T60" fmla="*/ 248 w 295"/>
                <a:gd name="T61" fmla="*/ 1 h 264"/>
                <a:gd name="T62" fmla="*/ 262 w 295"/>
                <a:gd name="T63" fmla="*/ 2 h 264"/>
                <a:gd name="T64" fmla="*/ 279 w 295"/>
                <a:gd name="T65" fmla="*/ 33 h 264"/>
                <a:gd name="T66" fmla="*/ 278 w 295"/>
                <a:gd name="T67" fmla="*/ 71 h 264"/>
                <a:gd name="T68" fmla="*/ 270 w 295"/>
                <a:gd name="T69" fmla="*/ 74 h 264"/>
                <a:gd name="T70" fmla="*/ 263 w 295"/>
                <a:gd name="T71" fmla="*/ 82 h 264"/>
                <a:gd name="T72" fmla="*/ 257 w 295"/>
                <a:gd name="T73" fmla="*/ 97 h 264"/>
                <a:gd name="T74" fmla="*/ 277 w 295"/>
                <a:gd name="T75" fmla="*/ 106 h 264"/>
                <a:gd name="T76" fmla="*/ 295 w 295"/>
                <a:gd name="T77" fmla="*/ 97 h 264"/>
                <a:gd name="T78" fmla="*/ 286 w 295"/>
                <a:gd name="T79" fmla="*/ 129 h 264"/>
                <a:gd name="T80" fmla="*/ 268 w 295"/>
                <a:gd name="T81" fmla="*/ 1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264">
                  <a:moveTo>
                    <a:pt x="268" y="149"/>
                  </a:moveTo>
                  <a:lnTo>
                    <a:pt x="264" y="152"/>
                  </a:lnTo>
                  <a:lnTo>
                    <a:pt x="256" y="163"/>
                  </a:lnTo>
                  <a:lnTo>
                    <a:pt x="250" y="173"/>
                  </a:lnTo>
                  <a:lnTo>
                    <a:pt x="239" y="188"/>
                  </a:lnTo>
                  <a:lnTo>
                    <a:pt x="217" y="210"/>
                  </a:lnTo>
                  <a:lnTo>
                    <a:pt x="204" y="222"/>
                  </a:lnTo>
                  <a:lnTo>
                    <a:pt x="190" y="232"/>
                  </a:lnTo>
                  <a:lnTo>
                    <a:pt x="171" y="240"/>
                  </a:lnTo>
                  <a:lnTo>
                    <a:pt x="162" y="241"/>
                  </a:lnTo>
                  <a:lnTo>
                    <a:pt x="159" y="246"/>
                  </a:lnTo>
                  <a:lnTo>
                    <a:pt x="149" y="243"/>
                  </a:lnTo>
                  <a:lnTo>
                    <a:pt x="140" y="247"/>
                  </a:lnTo>
                  <a:lnTo>
                    <a:pt x="121" y="243"/>
                  </a:lnTo>
                  <a:lnTo>
                    <a:pt x="111" y="246"/>
                  </a:lnTo>
                  <a:lnTo>
                    <a:pt x="104" y="245"/>
                  </a:lnTo>
                  <a:lnTo>
                    <a:pt x="85" y="253"/>
                  </a:lnTo>
                  <a:lnTo>
                    <a:pt x="70" y="256"/>
                  </a:lnTo>
                  <a:lnTo>
                    <a:pt x="59" y="264"/>
                  </a:lnTo>
                  <a:lnTo>
                    <a:pt x="51" y="264"/>
                  </a:lnTo>
                  <a:lnTo>
                    <a:pt x="44" y="257"/>
                  </a:lnTo>
                  <a:lnTo>
                    <a:pt x="38" y="257"/>
                  </a:lnTo>
                  <a:lnTo>
                    <a:pt x="31" y="247"/>
                  </a:lnTo>
                  <a:lnTo>
                    <a:pt x="30" y="250"/>
                  </a:lnTo>
                  <a:lnTo>
                    <a:pt x="28" y="245"/>
                  </a:lnTo>
                  <a:lnTo>
                    <a:pt x="29" y="232"/>
                  </a:lnTo>
                  <a:lnTo>
                    <a:pt x="24" y="219"/>
                  </a:lnTo>
                  <a:lnTo>
                    <a:pt x="30" y="215"/>
                  </a:lnTo>
                  <a:lnTo>
                    <a:pt x="30" y="199"/>
                  </a:lnTo>
                  <a:lnTo>
                    <a:pt x="20" y="180"/>
                  </a:lnTo>
                  <a:lnTo>
                    <a:pt x="12" y="162"/>
                  </a:lnTo>
                  <a:lnTo>
                    <a:pt x="12" y="162"/>
                  </a:lnTo>
                  <a:lnTo>
                    <a:pt x="0" y="135"/>
                  </a:lnTo>
                  <a:lnTo>
                    <a:pt x="9" y="125"/>
                  </a:lnTo>
                  <a:lnTo>
                    <a:pt x="16" y="131"/>
                  </a:lnTo>
                  <a:lnTo>
                    <a:pt x="19" y="139"/>
                  </a:lnTo>
                  <a:lnTo>
                    <a:pt x="27" y="141"/>
                  </a:lnTo>
                  <a:lnTo>
                    <a:pt x="38" y="145"/>
                  </a:lnTo>
                  <a:lnTo>
                    <a:pt x="47" y="143"/>
                  </a:lnTo>
                  <a:lnTo>
                    <a:pt x="63" y="133"/>
                  </a:lnTo>
                  <a:lnTo>
                    <a:pt x="67" y="56"/>
                  </a:lnTo>
                  <a:lnTo>
                    <a:pt x="71" y="59"/>
                  </a:lnTo>
                  <a:lnTo>
                    <a:pt x="81" y="79"/>
                  </a:lnTo>
                  <a:lnTo>
                    <a:pt x="79" y="91"/>
                  </a:lnTo>
                  <a:lnTo>
                    <a:pt x="83" y="99"/>
                  </a:lnTo>
                  <a:lnTo>
                    <a:pt x="95" y="97"/>
                  </a:lnTo>
                  <a:lnTo>
                    <a:pt x="105" y="87"/>
                  </a:lnTo>
                  <a:lnTo>
                    <a:pt x="113" y="81"/>
                  </a:lnTo>
                  <a:lnTo>
                    <a:pt x="118" y="71"/>
                  </a:lnTo>
                  <a:lnTo>
                    <a:pt x="127" y="66"/>
                  </a:lnTo>
                  <a:lnTo>
                    <a:pt x="135" y="69"/>
                  </a:lnTo>
                  <a:lnTo>
                    <a:pt x="143" y="75"/>
                  </a:lnTo>
                  <a:lnTo>
                    <a:pt x="157" y="76"/>
                  </a:lnTo>
                  <a:lnTo>
                    <a:pt x="169" y="71"/>
                  </a:lnTo>
                  <a:lnTo>
                    <a:pt x="171" y="64"/>
                  </a:lnTo>
                  <a:lnTo>
                    <a:pt x="175" y="54"/>
                  </a:lnTo>
                  <a:lnTo>
                    <a:pt x="185" y="53"/>
                  </a:lnTo>
                  <a:lnTo>
                    <a:pt x="191" y="45"/>
                  </a:lnTo>
                  <a:lnTo>
                    <a:pt x="197" y="31"/>
                  </a:lnTo>
                  <a:lnTo>
                    <a:pt x="214" y="16"/>
                  </a:lnTo>
                  <a:lnTo>
                    <a:pt x="240" y="0"/>
                  </a:lnTo>
                  <a:lnTo>
                    <a:pt x="248" y="1"/>
                  </a:lnTo>
                  <a:lnTo>
                    <a:pt x="256" y="4"/>
                  </a:lnTo>
                  <a:lnTo>
                    <a:pt x="262" y="2"/>
                  </a:lnTo>
                  <a:lnTo>
                    <a:pt x="272" y="4"/>
                  </a:lnTo>
                  <a:lnTo>
                    <a:pt x="279" y="33"/>
                  </a:lnTo>
                  <a:lnTo>
                    <a:pt x="282" y="48"/>
                  </a:lnTo>
                  <a:lnTo>
                    <a:pt x="278" y="71"/>
                  </a:lnTo>
                  <a:lnTo>
                    <a:pt x="279" y="78"/>
                  </a:lnTo>
                  <a:lnTo>
                    <a:pt x="270" y="74"/>
                  </a:lnTo>
                  <a:lnTo>
                    <a:pt x="265" y="76"/>
                  </a:lnTo>
                  <a:lnTo>
                    <a:pt x="263" y="82"/>
                  </a:lnTo>
                  <a:lnTo>
                    <a:pt x="257" y="90"/>
                  </a:lnTo>
                  <a:lnTo>
                    <a:pt x="257" y="97"/>
                  </a:lnTo>
                  <a:lnTo>
                    <a:pt x="267" y="108"/>
                  </a:lnTo>
                  <a:lnTo>
                    <a:pt x="277" y="106"/>
                  </a:lnTo>
                  <a:lnTo>
                    <a:pt x="281" y="97"/>
                  </a:lnTo>
                  <a:lnTo>
                    <a:pt x="295" y="97"/>
                  </a:lnTo>
                  <a:lnTo>
                    <a:pt x="289" y="112"/>
                  </a:lnTo>
                  <a:lnTo>
                    <a:pt x="286" y="129"/>
                  </a:lnTo>
                  <a:lnTo>
                    <a:pt x="281" y="139"/>
                  </a:lnTo>
                  <a:lnTo>
                    <a:pt x="268" y="149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76" name="Freeform 218"/>
            <p:cNvSpPr>
              <a:spLocks/>
            </p:cNvSpPr>
            <p:nvPr/>
          </p:nvSpPr>
          <p:spPr bwMode="auto">
            <a:xfrm>
              <a:off x="4937125" y="4854575"/>
              <a:ext cx="66675" cy="65088"/>
            </a:xfrm>
            <a:custGeom>
              <a:avLst/>
              <a:gdLst>
                <a:gd name="T0" fmla="*/ 36 w 42"/>
                <a:gd name="T1" fmla="*/ 6 h 41"/>
                <a:gd name="T2" fmla="*/ 29 w 42"/>
                <a:gd name="T3" fmla="*/ 0 h 41"/>
                <a:gd name="T4" fmla="*/ 20 w 42"/>
                <a:gd name="T5" fmla="*/ 4 h 41"/>
                <a:gd name="T6" fmla="*/ 10 w 42"/>
                <a:gd name="T7" fmla="*/ 12 h 41"/>
                <a:gd name="T8" fmla="*/ 0 w 42"/>
                <a:gd name="T9" fmla="*/ 25 h 41"/>
                <a:gd name="T10" fmla="*/ 12 w 42"/>
                <a:gd name="T11" fmla="*/ 41 h 41"/>
                <a:gd name="T12" fmla="*/ 18 w 42"/>
                <a:gd name="T13" fmla="*/ 39 h 41"/>
                <a:gd name="T14" fmla="*/ 22 w 42"/>
                <a:gd name="T15" fmla="*/ 32 h 41"/>
                <a:gd name="T16" fmla="*/ 32 w 42"/>
                <a:gd name="T17" fmla="*/ 29 h 41"/>
                <a:gd name="T18" fmla="*/ 36 w 42"/>
                <a:gd name="T19" fmla="*/ 22 h 41"/>
                <a:gd name="T20" fmla="*/ 42 w 42"/>
                <a:gd name="T21" fmla="*/ 12 h 41"/>
                <a:gd name="T22" fmla="*/ 36 w 42"/>
                <a:gd name="T2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41">
                  <a:moveTo>
                    <a:pt x="36" y="6"/>
                  </a:moveTo>
                  <a:lnTo>
                    <a:pt x="29" y="0"/>
                  </a:lnTo>
                  <a:lnTo>
                    <a:pt x="20" y="4"/>
                  </a:lnTo>
                  <a:lnTo>
                    <a:pt x="10" y="12"/>
                  </a:lnTo>
                  <a:lnTo>
                    <a:pt x="0" y="25"/>
                  </a:lnTo>
                  <a:lnTo>
                    <a:pt x="12" y="41"/>
                  </a:lnTo>
                  <a:lnTo>
                    <a:pt x="18" y="39"/>
                  </a:lnTo>
                  <a:lnTo>
                    <a:pt x="22" y="32"/>
                  </a:lnTo>
                  <a:lnTo>
                    <a:pt x="32" y="29"/>
                  </a:lnTo>
                  <a:lnTo>
                    <a:pt x="36" y="22"/>
                  </a:lnTo>
                  <a:lnTo>
                    <a:pt x="42" y="12"/>
                  </a:lnTo>
                  <a:lnTo>
                    <a:pt x="36" y="6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77" name="Freeform 219"/>
            <p:cNvSpPr>
              <a:spLocks/>
            </p:cNvSpPr>
            <p:nvPr/>
          </p:nvSpPr>
          <p:spPr bwMode="auto">
            <a:xfrm>
              <a:off x="4813300" y="4181475"/>
              <a:ext cx="341313" cy="320675"/>
            </a:xfrm>
            <a:custGeom>
              <a:avLst/>
              <a:gdLst>
                <a:gd name="T0" fmla="*/ 202 w 215"/>
                <a:gd name="T1" fmla="*/ 20 h 202"/>
                <a:gd name="T2" fmla="*/ 211 w 215"/>
                <a:gd name="T3" fmla="*/ 30 h 202"/>
                <a:gd name="T4" fmla="*/ 215 w 215"/>
                <a:gd name="T5" fmla="*/ 47 h 202"/>
                <a:gd name="T6" fmla="*/ 211 w 215"/>
                <a:gd name="T7" fmla="*/ 53 h 202"/>
                <a:gd name="T8" fmla="*/ 207 w 215"/>
                <a:gd name="T9" fmla="*/ 70 h 202"/>
                <a:gd name="T10" fmla="*/ 210 w 215"/>
                <a:gd name="T11" fmla="*/ 87 h 202"/>
                <a:gd name="T12" fmla="*/ 204 w 215"/>
                <a:gd name="T13" fmla="*/ 94 h 202"/>
                <a:gd name="T14" fmla="*/ 198 w 215"/>
                <a:gd name="T15" fmla="*/ 113 h 202"/>
                <a:gd name="T16" fmla="*/ 208 w 215"/>
                <a:gd name="T17" fmla="*/ 119 h 202"/>
                <a:gd name="T18" fmla="*/ 152 w 215"/>
                <a:gd name="T19" fmla="*/ 136 h 202"/>
                <a:gd name="T20" fmla="*/ 153 w 215"/>
                <a:gd name="T21" fmla="*/ 151 h 202"/>
                <a:gd name="T22" fmla="*/ 139 w 215"/>
                <a:gd name="T23" fmla="*/ 154 h 202"/>
                <a:gd name="T24" fmla="*/ 128 w 215"/>
                <a:gd name="T25" fmla="*/ 162 h 202"/>
                <a:gd name="T26" fmla="*/ 126 w 215"/>
                <a:gd name="T27" fmla="*/ 169 h 202"/>
                <a:gd name="T28" fmla="*/ 119 w 215"/>
                <a:gd name="T29" fmla="*/ 171 h 202"/>
                <a:gd name="T30" fmla="*/ 103 w 215"/>
                <a:gd name="T31" fmla="*/ 188 h 202"/>
                <a:gd name="T32" fmla="*/ 92 w 215"/>
                <a:gd name="T33" fmla="*/ 201 h 202"/>
                <a:gd name="T34" fmla="*/ 86 w 215"/>
                <a:gd name="T35" fmla="*/ 202 h 202"/>
                <a:gd name="T36" fmla="*/ 80 w 215"/>
                <a:gd name="T37" fmla="*/ 199 h 202"/>
                <a:gd name="T38" fmla="*/ 60 w 215"/>
                <a:gd name="T39" fmla="*/ 197 h 202"/>
                <a:gd name="T40" fmla="*/ 57 w 215"/>
                <a:gd name="T41" fmla="*/ 195 h 202"/>
                <a:gd name="T42" fmla="*/ 57 w 215"/>
                <a:gd name="T43" fmla="*/ 194 h 202"/>
                <a:gd name="T44" fmla="*/ 50 w 215"/>
                <a:gd name="T45" fmla="*/ 189 h 202"/>
                <a:gd name="T46" fmla="*/ 38 w 215"/>
                <a:gd name="T47" fmla="*/ 188 h 202"/>
                <a:gd name="T48" fmla="*/ 23 w 215"/>
                <a:gd name="T49" fmla="*/ 193 h 202"/>
                <a:gd name="T50" fmla="*/ 12 w 215"/>
                <a:gd name="T51" fmla="*/ 180 h 202"/>
                <a:gd name="T52" fmla="*/ 0 w 215"/>
                <a:gd name="T53" fmla="*/ 163 h 202"/>
                <a:gd name="T54" fmla="*/ 2 w 215"/>
                <a:gd name="T55" fmla="*/ 96 h 202"/>
                <a:gd name="T56" fmla="*/ 41 w 215"/>
                <a:gd name="T57" fmla="*/ 97 h 202"/>
                <a:gd name="T58" fmla="*/ 39 w 215"/>
                <a:gd name="T59" fmla="*/ 90 h 202"/>
                <a:gd name="T60" fmla="*/ 42 w 215"/>
                <a:gd name="T61" fmla="*/ 82 h 202"/>
                <a:gd name="T62" fmla="*/ 39 w 215"/>
                <a:gd name="T63" fmla="*/ 72 h 202"/>
                <a:gd name="T64" fmla="*/ 41 w 215"/>
                <a:gd name="T65" fmla="*/ 62 h 202"/>
                <a:gd name="T66" fmla="*/ 40 w 215"/>
                <a:gd name="T67" fmla="*/ 55 h 202"/>
                <a:gd name="T68" fmla="*/ 46 w 215"/>
                <a:gd name="T69" fmla="*/ 56 h 202"/>
                <a:gd name="T70" fmla="*/ 47 w 215"/>
                <a:gd name="T71" fmla="*/ 63 h 202"/>
                <a:gd name="T72" fmla="*/ 55 w 215"/>
                <a:gd name="T73" fmla="*/ 62 h 202"/>
                <a:gd name="T74" fmla="*/ 67 w 215"/>
                <a:gd name="T75" fmla="*/ 64 h 202"/>
                <a:gd name="T76" fmla="*/ 73 w 215"/>
                <a:gd name="T77" fmla="*/ 73 h 202"/>
                <a:gd name="T78" fmla="*/ 87 w 215"/>
                <a:gd name="T79" fmla="*/ 76 h 202"/>
                <a:gd name="T80" fmla="*/ 99 w 215"/>
                <a:gd name="T81" fmla="*/ 70 h 202"/>
                <a:gd name="T82" fmla="*/ 102 w 215"/>
                <a:gd name="T83" fmla="*/ 81 h 202"/>
                <a:gd name="T84" fmla="*/ 116 w 215"/>
                <a:gd name="T85" fmla="*/ 83 h 202"/>
                <a:gd name="T86" fmla="*/ 123 w 215"/>
                <a:gd name="T87" fmla="*/ 92 h 202"/>
                <a:gd name="T88" fmla="*/ 130 w 215"/>
                <a:gd name="T89" fmla="*/ 104 h 202"/>
                <a:gd name="T90" fmla="*/ 144 w 215"/>
                <a:gd name="T91" fmla="*/ 104 h 202"/>
                <a:gd name="T92" fmla="*/ 143 w 215"/>
                <a:gd name="T93" fmla="*/ 82 h 202"/>
                <a:gd name="T94" fmla="*/ 138 w 215"/>
                <a:gd name="T95" fmla="*/ 85 h 202"/>
                <a:gd name="T96" fmla="*/ 126 w 215"/>
                <a:gd name="T97" fmla="*/ 77 h 202"/>
                <a:gd name="T98" fmla="*/ 121 w 215"/>
                <a:gd name="T99" fmla="*/ 73 h 202"/>
                <a:gd name="T100" fmla="*/ 123 w 215"/>
                <a:gd name="T101" fmla="*/ 53 h 202"/>
                <a:gd name="T102" fmla="*/ 127 w 215"/>
                <a:gd name="T103" fmla="*/ 28 h 202"/>
                <a:gd name="T104" fmla="*/ 123 w 215"/>
                <a:gd name="T105" fmla="*/ 19 h 202"/>
                <a:gd name="T106" fmla="*/ 129 w 215"/>
                <a:gd name="T107" fmla="*/ 6 h 202"/>
                <a:gd name="T108" fmla="*/ 134 w 215"/>
                <a:gd name="T109" fmla="*/ 3 h 202"/>
                <a:gd name="T110" fmla="*/ 158 w 215"/>
                <a:gd name="T111" fmla="*/ 0 h 202"/>
                <a:gd name="T112" fmla="*/ 166 w 215"/>
                <a:gd name="T113" fmla="*/ 2 h 202"/>
                <a:gd name="T114" fmla="*/ 173 w 215"/>
                <a:gd name="T115" fmla="*/ 7 h 202"/>
                <a:gd name="T116" fmla="*/ 180 w 215"/>
                <a:gd name="T117" fmla="*/ 11 h 202"/>
                <a:gd name="T118" fmla="*/ 192 w 215"/>
                <a:gd name="T119" fmla="*/ 14 h 202"/>
                <a:gd name="T120" fmla="*/ 202 w 215"/>
                <a:gd name="T121" fmla="*/ 2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5" h="202">
                  <a:moveTo>
                    <a:pt x="202" y="20"/>
                  </a:moveTo>
                  <a:lnTo>
                    <a:pt x="211" y="30"/>
                  </a:lnTo>
                  <a:lnTo>
                    <a:pt x="215" y="47"/>
                  </a:lnTo>
                  <a:lnTo>
                    <a:pt x="211" y="53"/>
                  </a:lnTo>
                  <a:lnTo>
                    <a:pt x="207" y="70"/>
                  </a:lnTo>
                  <a:lnTo>
                    <a:pt x="210" y="87"/>
                  </a:lnTo>
                  <a:lnTo>
                    <a:pt x="204" y="94"/>
                  </a:lnTo>
                  <a:lnTo>
                    <a:pt x="198" y="113"/>
                  </a:lnTo>
                  <a:lnTo>
                    <a:pt x="208" y="119"/>
                  </a:lnTo>
                  <a:lnTo>
                    <a:pt x="152" y="136"/>
                  </a:lnTo>
                  <a:lnTo>
                    <a:pt x="153" y="151"/>
                  </a:lnTo>
                  <a:lnTo>
                    <a:pt x="139" y="154"/>
                  </a:lnTo>
                  <a:lnTo>
                    <a:pt x="128" y="162"/>
                  </a:lnTo>
                  <a:lnTo>
                    <a:pt x="126" y="169"/>
                  </a:lnTo>
                  <a:lnTo>
                    <a:pt x="119" y="171"/>
                  </a:lnTo>
                  <a:lnTo>
                    <a:pt x="103" y="188"/>
                  </a:lnTo>
                  <a:lnTo>
                    <a:pt x="92" y="201"/>
                  </a:lnTo>
                  <a:lnTo>
                    <a:pt x="86" y="202"/>
                  </a:lnTo>
                  <a:lnTo>
                    <a:pt x="80" y="199"/>
                  </a:lnTo>
                  <a:lnTo>
                    <a:pt x="60" y="197"/>
                  </a:lnTo>
                  <a:lnTo>
                    <a:pt x="57" y="195"/>
                  </a:lnTo>
                  <a:lnTo>
                    <a:pt x="57" y="194"/>
                  </a:lnTo>
                  <a:lnTo>
                    <a:pt x="50" y="189"/>
                  </a:lnTo>
                  <a:lnTo>
                    <a:pt x="38" y="188"/>
                  </a:lnTo>
                  <a:lnTo>
                    <a:pt x="23" y="193"/>
                  </a:lnTo>
                  <a:lnTo>
                    <a:pt x="12" y="180"/>
                  </a:lnTo>
                  <a:lnTo>
                    <a:pt x="0" y="163"/>
                  </a:lnTo>
                  <a:lnTo>
                    <a:pt x="2" y="96"/>
                  </a:lnTo>
                  <a:lnTo>
                    <a:pt x="41" y="97"/>
                  </a:lnTo>
                  <a:lnTo>
                    <a:pt x="39" y="90"/>
                  </a:lnTo>
                  <a:lnTo>
                    <a:pt x="42" y="82"/>
                  </a:lnTo>
                  <a:lnTo>
                    <a:pt x="39" y="72"/>
                  </a:lnTo>
                  <a:lnTo>
                    <a:pt x="41" y="62"/>
                  </a:lnTo>
                  <a:lnTo>
                    <a:pt x="40" y="55"/>
                  </a:lnTo>
                  <a:lnTo>
                    <a:pt x="46" y="56"/>
                  </a:lnTo>
                  <a:lnTo>
                    <a:pt x="47" y="63"/>
                  </a:lnTo>
                  <a:lnTo>
                    <a:pt x="55" y="62"/>
                  </a:lnTo>
                  <a:lnTo>
                    <a:pt x="67" y="64"/>
                  </a:lnTo>
                  <a:lnTo>
                    <a:pt x="73" y="73"/>
                  </a:lnTo>
                  <a:lnTo>
                    <a:pt x="87" y="76"/>
                  </a:lnTo>
                  <a:lnTo>
                    <a:pt x="99" y="70"/>
                  </a:lnTo>
                  <a:lnTo>
                    <a:pt x="102" y="81"/>
                  </a:lnTo>
                  <a:lnTo>
                    <a:pt x="116" y="83"/>
                  </a:lnTo>
                  <a:lnTo>
                    <a:pt x="123" y="92"/>
                  </a:lnTo>
                  <a:lnTo>
                    <a:pt x="130" y="104"/>
                  </a:lnTo>
                  <a:lnTo>
                    <a:pt x="144" y="104"/>
                  </a:lnTo>
                  <a:lnTo>
                    <a:pt x="143" y="82"/>
                  </a:lnTo>
                  <a:lnTo>
                    <a:pt x="138" y="85"/>
                  </a:lnTo>
                  <a:lnTo>
                    <a:pt x="126" y="77"/>
                  </a:lnTo>
                  <a:lnTo>
                    <a:pt x="121" y="73"/>
                  </a:lnTo>
                  <a:lnTo>
                    <a:pt x="123" y="53"/>
                  </a:lnTo>
                  <a:lnTo>
                    <a:pt x="127" y="28"/>
                  </a:lnTo>
                  <a:lnTo>
                    <a:pt x="123" y="19"/>
                  </a:lnTo>
                  <a:lnTo>
                    <a:pt x="129" y="6"/>
                  </a:lnTo>
                  <a:lnTo>
                    <a:pt x="134" y="3"/>
                  </a:lnTo>
                  <a:lnTo>
                    <a:pt x="158" y="0"/>
                  </a:lnTo>
                  <a:lnTo>
                    <a:pt x="166" y="2"/>
                  </a:lnTo>
                  <a:lnTo>
                    <a:pt x="173" y="7"/>
                  </a:lnTo>
                  <a:lnTo>
                    <a:pt x="180" y="11"/>
                  </a:lnTo>
                  <a:lnTo>
                    <a:pt x="192" y="14"/>
                  </a:lnTo>
                  <a:lnTo>
                    <a:pt x="202" y="2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78" name="Freeform 220"/>
            <p:cNvSpPr>
              <a:spLocks/>
            </p:cNvSpPr>
            <p:nvPr/>
          </p:nvSpPr>
          <p:spPr bwMode="auto">
            <a:xfrm>
              <a:off x="4908550" y="4421188"/>
              <a:ext cx="220663" cy="222250"/>
            </a:xfrm>
            <a:custGeom>
              <a:avLst/>
              <a:gdLst>
                <a:gd name="T0" fmla="*/ 103 w 139"/>
                <a:gd name="T1" fmla="*/ 140 h 140"/>
                <a:gd name="T2" fmla="*/ 93 w 139"/>
                <a:gd name="T3" fmla="*/ 138 h 140"/>
                <a:gd name="T4" fmla="*/ 87 w 139"/>
                <a:gd name="T5" fmla="*/ 140 h 140"/>
                <a:gd name="T6" fmla="*/ 79 w 139"/>
                <a:gd name="T7" fmla="*/ 137 h 140"/>
                <a:gd name="T8" fmla="*/ 71 w 139"/>
                <a:gd name="T9" fmla="*/ 136 h 140"/>
                <a:gd name="T10" fmla="*/ 60 w 139"/>
                <a:gd name="T11" fmla="*/ 127 h 140"/>
                <a:gd name="T12" fmla="*/ 47 w 139"/>
                <a:gd name="T13" fmla="*/ 124 h 140"/>
                <a:gd name="T14" fmla="*/ 42 w 139"/>
                <a:gd name="T15" fmla="*/ 111 h 140"/>
                <a:gd name="T16" fmla="*/ 42 w 139"/>
                <a:gd name="T17" fmla="*/ 103 h 140"/>
                <a:gd name="T18" fmla="*/ 35 w 139"/>
                <a:gd name="T19" fmla="*/ 101 h 140"/>
                <a:gd name="T20" fmla="*/ 15 w 139"/>
                <a:gd name="T21" fmla="*/ 78 h 140"/>
                <a:gd name="T22" fmla="*/ 10 w 139"/>
                <a:gd name="T23" fmla="*/ 66 h 140"/>
                <a:gd name="T24" fmla="*/ 6 w 139"/>
                <a:gd name="T25" fmla="*/ 63 h 140"/>
                <a:gd name="T26" fmla="*/ 0 w 139"/>
                <a:gd name="T27" fmla="*/ 46 h 140"/>
                <a:gd name="T28" fmla="*/ 20 w 139"/>
                <a:gd name="T29" fmla="*/ 48 h 140"/>
                <a:gd name="T30" fmla="*/ 26 w 139"/>
                <a:gd name="T31" fmla="*/ 51 h 140"/>
                <a:gd name="T32" fmla="*/ 32 w 139"/>
                <a:gd name="T33" fmla="*/ 50 h 140"/>
                <a:gd name="T34" fmla="*/ 43 w 139"/>
                <a:gd name="T35" fmla="*/ 37 h 140"/>
                <a:gd name="T36" fmla="*/ 59 w 139"/>
                <a:gd name="T37" fmla="*/ 20 h 140"/>
                <a:gd name="T38" fmla="*/ 66 w 139"/>
                <a:gd name="T39" fmla="*/ 18 h 140"/>
                <a:gd name="T40" fmla="*/ 68 w 139"/>
                <a:gd name="T41" fmla="*/ 11 h 140"/>
                <a:gd name="T42" fmla="*/ 79 w 139"/>
                <a:gd name="T43" fmla="*/ 3 h 140"/>
                <a:gd name="T44" fmla="*/ 93 w 139"/>
                <a:gd name="T45" fmla="*/ 0 h 140"/>
                <a:gd name="T46" fmla="*/ 94 w 139"/>
                <a:gd name="T47" fmla="*/ 7 h 140"/>
                <a:gd name="T48" fmla="*/ 109 w 139"/>
                <a:gd name="T49" fmla="*/ 7 h 140"/>
                <a:gd name="T50" fmla="*/ 117 w 139"/>
                <a:gd name="T51" fmla="*/ 11 h 140"/>
                <a:gd name="T52" fmla="*/ 121 w 139"/>
                <a:gd name="T53" fmla="*/ 16 h 140"/>
                <a:gd name="T54" fmla="*/ 130 w 139"/>
                <a:gd name="T55" fmla="*/ 18 h 140"/>
                <a:gd name="T56" fmla="*/ 139 w 139"/>
                <a:gd name="T57" fmla="*/ 25 h 140"/>
                <a:gd name="T58" fmla="*/ 138 w 139"/>
                <a:gd name="T59" fmla="*/ 51 h 140"/>
                <a:gd name="T60" fmla="*/ 133 w 139"/>
                <a:gd name="T61" fmla="*/ 65 h 140"/>
                <a:gd name="T62" fmla="*/ 132 w 139"/>
                <a:gd name="T63" fmla="*/ 81 h 140"/>
                <a:gd name="T64" fmla="*/ 134 w 139"/>
                <a:gd name="T65" fmla="*/ 87 h 140"/>
                <a:gd name="T66" fmla="*/ 131 w 139"/>
                <a:gd name="T67" fmla="*/ 99 h 140"/>
                <a:gd name="T68" fmla="*/ 129 w 139"/>
                <a:gd name="T69" fmla="*/ 101 h 140"/>
                <a:gd name="T70" fmla="*/ 123 w 139"/>
                <a:gd name="T71" fmla="*/ 116 h 140"/>
                <a:gd name="T72" fmla="*/ 103 w 139"/>
                <a:gd name="T7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9" h="140">
                  <a:moveTo>
                    <a:pt x="103" y="140"/>
                  </a:moveTo>
                  <a:lnTo>
                    <a:pt x="93" y="138"/>
                  </a:lnTo>
                  <a:lnTo>
                    <a:pt x="87" y="140"/>
                  </a:lnTo>
                  <a:lnTo>
                    <a:pt x="79" y="137"/>
                  </a:lnTo>
                  <a:lnTo>
                    <a:pt x="71" y="136"/>
                  </a:lnTo>
                  <a:lnTo>
                    <a:pt x="60" y="127"/>
                  </a:lnTo>
                  <a:lnTo>
                    <a:pt x="47" y="124"/>
                  </a:lnTo>
                  <a:lnTo>
                    <a:pt x="42" y="111"/>
                  </a:lnTo>
                  <a:lnTo>
                    <a:pt x="42" y="103"/>
                  </a:lnTo>
                  <a:lnTo>
                    <a:pt x="35" y="101"/>
                  </a:lnTo>
                  <a:lnTo>
                    <a:pt x="15" y="78"/>
                  </a:lnTo>
                  <a:lnTo>
                    <a:pt x="10" y="66"/>
                  </a:lnTo>
                  <a:lnTo>
                    <a:pt x="6" y="63"/>
                  </a:lnTo>
                  <a:lnTo>
                    <a:pt x="0" y="46"/>
                  </a:lnTo>
                  <a:lnTo>
                    <a:pt x="20" y="48"/>
                  </a:lnTo>
                  <a:lnTo>
                    <a:pt x="26" y="51"/>
                  </a:lnTo>
                  <a:lnTo>
                    <a:pt x="32" y="50"/>
                  </a:lnTo>
                  <a:lnTo>
                    <a:pt x="43" y="37"/>
                  </a:lnTo>
                  <a:lnTo>
                    <a:pt x="59" y="20"/>
                  </a:lnTo>
                  <a:lnTo>
                    <a:pt x="66" y="18"/>
                  </a:lnTo>
                  <a:lnTo>
                    <a:pt x="68" y="11"/>
                  </a:lnTo>
                  <a:lnTo>
                    <a:pt x="79" y="3"/>
                  </a:lnTo>
                  <a:lnTo>
                    <a:pt x="93" y="0"/>
                  </a:lnTo>
                  <a:lnTo>
                    <a:pt x="94" y="7"/>
                  </a:lnTo>
                  <a:lnTo>
                    <a:pt x="109" y="7"/>
                  </a:lnTo>
                  <a:lnTo>
                    <a:pt x="117" y="11"/>
                  </a:lnTo>
                  <a:lnTo>
                    <a:pt x="121" y="16"/>
                  </a:lnTo>
                  <a:lnTo>
                    <a:pt x="130" y="18"/>
                  </a:lnTo>
                  <a:lnTo>
                    <a:pt x="139" y="25"/>
                  </a:lnTo>
                  <a:lnTo>
                    <a:pt x="138" y="51"/>
                  </a:lnTo>
                  <a:lnTo>
                    <a:pt x="133" y="65"/>
                  </a:lnTo>
                  <a:lnTo>
                    <a:pt x="132" y="81"/>
                  </a:lnTo>
                  <a:lnTo>
                    <a:pt x="134" y="87"/>
                  </a:lnTo>
                  <a:lnTo>
                    <a:pt x="131" y="99"/>
                  </a:lnTo>
                  <a:lnTo>
                    <a:pt x="129" y="101"/>
                  </a:lnTo>
                  <a:lnTo>
                    <a:pt x="123" y="116"/>
                  </a:lnTo>
                  <a:lnTo>
                    <a:pt x="103" y="140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79" name="Freeform 222"/>
            <p:cNvSpPr>
              <a:spLocks/>
            </p:cNvSpPr>
            <p:nvPr/>
          </p:nvSpPr>
          <p:spPr bwMode="auto">
            <a:xfrm>
              <a:off x="4937125" y="4854575"/>
              <a:ext cx="66675" cy="65088"/>
            </a:xfrm>
            <a:custGeom>
              <a:avLst/>
              <a:gdLst>
                <a:gd name="T0" fmla="*/ 36 w 42"/>
                <a:gd name="T1" fmla="*/ 6 h 41"/>
                <a:gd name="T2" fmla="*/ 29 w 42"/>
                <a:gd name="T3" fmla="*/ 0 h 41"/>
                <a:gd name="T4" fmla="*/ 20 w 42"/>
                <a:gd name="T5" fmla="*/ 4 h 41"/>
                <a:gd name="T6" fmla="*/ 10 w 42"/>
                <a:gd name="T7" fmla="*/ 12 h 41"/>
                <a:gd name="T8" fmla="*/ 0 w 42"/>
                <a:gd name="T9" fmla="*/ 25 h 41"/>
                <a:gd name="T10" fmla="*/ 12 w 42"/>
                <a:gd name="T11" fmla="*/ 41 h 41"/>
                <a:gd name="T12" fmla="*/ 18 w 42"/>
                <a:gd name="T13" fmla="*/ 39 h 41"/>
                <a:gd name="T14" fmla="*/ 22 w 42"/>
                <a:gd name="T15" fmla="*/ 32 h 41"/>
                <a:gd name="T16" fmla="*/ 32 w 42"/>
                <a:gd name="T17" fmla="*/ 29 h 41"/>
                <a:gd name="T18" fmla="*/ 36 w 42"/>
                <a:gd name="T19" fmla="*/ 22 h 41"/>
                <a:gd name="T20" fmla="*/ 42 w 42"/>
                <a:gd name="T21" fmla="*/ 12 h 41"/>
                <a:gd name="T22" fmla="*/ 36 w 42"/>
                <a:gd name="T2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41">
                  <a:moveTo>
                    <a:pt x="36" y="6"/>
                  </a:moveTo>
                  <a:lnTo>
                    <a:pt x="29" y="0"/>
                  </a:lnTo>
                  <a:lnTo>
                    <a:pt x="20" y="4"/>
                  </a:lnTo>
                  <a:lnTo>
                    <a:pt x="10" y="12"/>
                  </a:lnTo>
                  <a:lnTo>
                    <a:pt x="0" y="25"/>
                  </a:lnTo>
                  <a:lnTo>
                    <a:pt x="12" y="41"/>
                  </a:lnTo>
                  <a:lnTo>
                    <a:pt x="18" y="39"/>
                  </a:lnTo>
                  <a:lnTo>
                    <a:pt x="22" y="32"/>
                  </a:lnTo>
                  <a:lnTo>
                    <a:pt x="32" y="29"/>
                  </a:lnTo>
                  <a:lnTo>
                    <a:pt x="36" y="22"/>
                  </a:lnTo>
                  <a:lnTo>
                    <a:pt x="42" y="12"/>
                  </a:lnTo>
                  <a:lnTo>
                    <a:pt x="36" y="6"/>
                  </a:lnTo>
                  <a:close/>
                </a:path>
              </a:pathLst>
            </a:custGeom>
            <a:solidFill>
              <a:schemeClr val="bg1"/>
            </a:solidFill>
            <a:ln w="1" cap="flat">
              <a:solidFill>
                <a:srgbClr val="6C53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2643174" y="3929066"/>
              <a:ext cx="1357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Africa RISING</a:t>
              </a:r>
              <a:endParaRPr lang="en-US" sz="1200" b="1" dirty="0"/>
            </a:p>
          </p:txBody>
        </p:sp>
        <p:sp>
          <p:nvSpPr>
            <p:cNvPr id="181" name="Rectangle 180"/>
            <p:cNvSpPr/>
            <p:nvPr/>
          </p:nvSpPr>
          <p:spPr>
            <a:xfrm>
              <a:off x="2700174" y="4234676"/>
              <a:ext cx="285752" cy="14287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Rectangle 181"/>
            <p:cNvSpPr/>
            <p:nvPr/>
          </p:nvSpPr>
          <p:spPr>
            <a:xfrm>
              <a:off x="2691900" y="4458099"/>
              <a:ext cx="285752" cy="14287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Rectangle 182"/>
            <p:cNvSpPr/>
            <p:nvPr/>
          </p:nvSpPr>
          <p:spPr>
            <a:xfrm>
              <a:off x="2700174" y="4790592"/>
              <a:ext cx="285752" cy="142876"/>
            </a:xfrm>
            <a:prstGeom prst="rect">
              <a:avLst/>
            </a:prstGeom>
            <a:solidFill>
              <a:srgbClr val="C00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3000364" y="4143380"/>
              <a:ext cx="78581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West Africa</a:t>
              </a:r>
              <a:endParaRPr lang="en-US" sz="1000" dirty="0"/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3000364" y="4429132"/>
              <a:ext cx="17764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East and Southern Africa</a:t>
              </a:r>
              <a:endParaRPr lang="en-US" sz="1000" dirty="0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3000364" y="4714884"/>
              <a:ext cx="135732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Ethiopian Highlands</a:t>
              </a:r>
              <a:endParaRPr lang="en-US" sz="1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6" name="Organization Chart 2"/>
          <p:cNvGraphicFramePr/>
          <p:nvPr/>
        </p:nvGraphicFramePr>
        <p:xfrm>
          <a:off x="571472" y="1357298"/>
          <a:ext cx="8072494" cy="4786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371600"/>
            <a:ext cx="8181975" cy="762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Farmers experimented with….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7772400" cy="4191000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sz="2800" dirty="0" smtClean="0"/>
              <a:t>Grain legumes (cowpea, groundnut, soyabean, common bean, pigeonpea)</a:t>
            </a:r>
          </a:p>
          <a:p>
            <a:pPr>
              <a:defRPr/>
            </a:pPr>
            <a:r>
              <a:rPr lang="en-US" sz="2800" dirty="0" smtClean="0"/>
              <a:t>Different crop mixtures </a:t>
            </a:r>
          </a:p>
          <a:p>
            <a:pPr lvl="1">
              <a:buFont typeface="Wingdings" pitchFamily="2" charset="2"/>
              <a:buChar char="ü"/>
              <a:defRPr/>
            </a:pPr>
            <a:r>
              <a:rPr lang="en-US" sz="2600" dirty="0" smtClean="0"/>
              <a:t>maize/legume intercrops</a:t>
            </a:r>
          </a:p>
          <a:p>
            <a:pPr lvl="1">
              <a:buFont typeface="Wingdings" pitchFamily="2" charset="2"/>
              <a:buChar char="ü"/>
              <a:defRPr/>
            </a:pPr>
            <a:r>
              <a:rPr lang="en-US" sz="2600" dirty="0" smtClean="0"/>
              <a:t>Legume –legume intercrops (doubled-up legume technology based on different crop growth habits/architecture</a:t>
            </a:r>
          </a:p>
          <a:p>
            <a:pPr>
              <a:defRPr/>
            </a:pPr>
            <a:r>
              <a:rPr lang="en-US" sz="2800" dirty="0" smtClean="0"/>
              <a:t>Different soil nutrient mangement regimes (organic-inorganic nutrient resources, and their combinations</a:t>
            </a:r>
          </a:p>
          <a:p>
            <a:pPr>
              <a:defRPr/>
            </a:pPr>
            <a:endParaRPr lang="en-US" sz="2800" dirty="0" smtClean="0"/>
          </a:p>
          <a:p>
            <a:pPr>
              <a:defRPr/>
            </a:pPr>
            <a:endParaRPr lang="en-US" sz="2800" dirty="0" smtClean="0"/>
          </a:p>
          <a:p>
            <a:pPr>
              <a:defRPr/>
            </a:pPr>
            <a:endParaRPr lang="en-US" sz="2800" dirty="0" smtClean="0">
              <a:solidFill>
                <a:srgbClr val="7030A0"/>
              </a:solidFill>
            </a:endParaRPr>
          </a:p>
          <a:p>
            <a:pPr>
              <a:defRPr/>
            </a:pPr>
            <a:endParaRPr lang="en-US" sz="2800" dirty="0" smtClean="0"/>
          </a:p>
          <a:p>
            <a:pPr>
              <a:defRPr/>
            </a:pPr>
            <a:endParaRPr lang="en-US" sz="2800" dirty="0" smtClean="0"/>
          </a:p>
          <a:p>
            <a:pPr>
              <a:defRPr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38" y="1143000"/>
            <a:ext cx="7620000" cy="8001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Harnessing nitrogen…..</a:t>
            </a:r>
            <a:endParaRPr lang="en-US" dirty="0"/>
          </a:p>
        </p:txBody>
      </p:sp>
      <p:pic>
        <p:nvPicPr>
          <p:cNvPr id="11267" name="Picture 2" descr="C:\Users\Dr Chikowo\Desktop\Africa RISING\REVIEW preparation materils\Chitedze presentation\photos\IMG_13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09800"/>
            <a:ext cx="3581400" cy="2387600"/>
          </a:xfrm>
          <a:noFill/>
          <a:ln>
            <a:miter lim="800000"/>
            <a:headEnd/>
            <a:tailEnd/>
          </a:ln>
        </p:spPr>
      </p:pic>
      <p:pic>
        <p:nvPicPr>
          <p:cNvPr id="4" name="Picture 2" descr="C:\Users\Regis\Pictures\20-03-2013\DSC051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2667000"/>
            <a:ext cx="4667250" cy="311782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214438"/>
            <a:ext cx="7715250" cy="995362"/>
          </a:xfrm>
        </p:spPr>
        <p:txBody>
          <a:bodyPr/>
          <a:lstStyle/>
          <a:p>
            <a:pPr>
              <a:defRPr/>
            </a:pPr>
            <a:r>
              <a:rPr lang="en-US" sz="3200" dirty="0" smtClean="0"/>
              <a:t>Introducing improved </a:t>
            </a:r>
            <a:r>
              <a:rPr lang="en-US" sz="3200" dirty="0" err="1" smtClean="0"/>
              <a:t>germplasm</a:t>
            </a:r>
            <a:r>
              <a:rPr lang="en-US" sz="3200" dirty="0" smtClean="0"/>
              <a:t> and appropriate management  -the possibilities..</a:t>
            </a:r>
            <a:endParaRPr lang="en-US" sz="3200" dirty="0"/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05400" y="2514600"/>
            <a:ext cx="3714750" cy="2786062"/>
          </a:xfrm>
          <a:noFill/>
          <a:ln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438400"/>
            <a:ext cx="3905250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Arrow 4"/>
          <p:cNvSpPr/>
          <p:nvPr/>
        </p:nvSpPr>
        <p:spPr>
          <a:xfrm>
            <a:off x="4343400" y="3581400"/>
            <a:ext cx="642937" cy="7858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391400" cy="838200"/>
          </a:xfrm>
        </p:spPr>
        <p:txBody>
          <a:bodyPr/>
          <a:lstStyle/>
          <a:p>
            <a:pPr>
              <a:defRPr/>
            </a:pPr>
            <a:r>
              <a:rPr lang="en-US" sz="4400" b="1" dirty="0" smtClean="0"/>
              <a:t>When land is too constraining..</a:t>
            </a:r>
            <a:endParaRPr lang="en-US" sz="4400" dirty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 bwMode="auto">
          <a:xfrm>
            <a:off x="214312" y="2571751"/>
            <a:ext cx="8624887" cy="24574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3200" dirty="0" smtClean="0"/>
              <a:t>Increasing land productivity is a must</a:t>
            </a:r>
          </a:p>
          <a:p>
            <a:pPr lvl="1">
              <a:buFont typeface="Wingdings" pitchFamily="2" charset="2"/>
              <a:buChar char="ü"/>
            </a:pPr>
            <a:r>
              <a:rPr lang="en-US" sz="3000" dirty="0" smtClean="0"/>
              <a:t>We have to go an extra mile with our innovations</a:t>
            </a:r>
          </a:p>
          <a:p>
            <a:pPr lvl="2">
              <a:buFont typeface="Wingdings" pitchFamily="2" charset="2"/>
              <a:buChar char="Ø"/>
            </a:pPr>
            <a:r>
              <a:rPr lang="en-US" sz="2800" dirty="0" smtClean="0"/>
              <a:t>Moving beyond picking the ‘low hanging fruits’ </a:t>
            </a:r>
          </a:p>
          <a:p>
            <a:pPr lvl="2"/>
            <a:endParaRPr lang="en-US" sz="2800" dirty="0" smtClean="0"/>
          </a:p>
          <a:p>
            <a:endParaRPr lang="en-US" sz="2800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371600"/>
            <a:ext cx="8181975" cy="990600"/>
          </a:xfrm>
        </p:spPr>
        <p:txBody>
          <a:bodyPr/>
          <a:lstStyle/>
          <a:p>
            <a:pPr algn="ctr">
              <a:defRPr/>
            </a:pPr>
            <a:r>
              <a:rPr lang="en-US" sz="3200" b="1" dirty="0" smtClean="0"/>
              <a:t>The doubled-up legume technology</a:t>
            </a:r>
            <a:br>
              <a:rPr lang="en-US" sz="3200" b="1" dirty="0" smtClean="0"/>
            </a:b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Intercropping two grain legumes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667000"/>
            <a:ext cx="7772400" cy="3810000"/>
          </a:xfrm>
        </p:spPr>
        <p:txBody>
          <a:bodyPr>
            <a:normAutofit/>
          </a:bodyPr>
          <a:lstStyle/>
          <a:p>
            <a:pPr marL="342900" lvl="1">
              <a:defRPr/>
            </a:pPr>
            <a:r>
              <a:rPr lang="en-US" sz="2800" dirty="0" smtClean="0"/>
              <a:t>Legume –legume intercrops (double legume) based on different crop growth habits /architecture</a:t>
            </a:r>
          </a:p>
          <a:p>
            <a:pPr marL="708660" lvl="2">
              <a:buFont typeface="Wingdings" pitchFamily="2" charset="2"/>
              <a:buChar char="ü"/>
              <a:defRPr/>
            </a:pPr>
            <a:r>
              <a:rPr lang="en-US" sz="2600" dirty="0" smtClean="0"/>
              <a:t> one of the crops starts growth slowly</a:t>
            </a:r>
          </a:p>
          <a:p>
            <a:pPr marL="708660" lvl="2">
              <a:buFont typeface="Wingdings" pitchFamily="2" charset="2"/>
              <a:buChar char="ü"/>
              <a:defRPr/>
            </a:pPr>
            <a:r>
              <a:rPr lang="en-US" sz="2600" dirty="0" smtClean="0"/>
              <a:t>Both crops planted at their optimum spacing (as in sole cropping – additive intercropping design)</a:t>
            </a:r>
          </a:p>
          <a:p>
            <a:pPr marL="982980" lvl="3">
              <a:buFont typeface="Wingdings" pitchFamily="2" charset="2"/>
              <a:buChar char="Ø"/>
              <a:defRPr/>
            </a:pPr>
            <a:r>
              <a:rPr lang="en-US" sz="2200" dirty="0" smtClean="0"/>
              <a:t> two grain crops harvested</a:t>
            </a:r>
          </a:p>
          <a:p>
            <a:pPr marL="982980" lvl="3">
              <a:buFont typeface="Wingdings" pitchFamily="2" charset="2"/>
              <a:buChar char="Ø"/>
              <a:defRPr/>
            </a:pPr>
            <a:r>
              <a:rPr lang="en-US" sz="2200" dirty="0" smtClean="0"/>
              <a:t> soil fertility benefits larger</a:t>
            </a:r>
          </a:p>
          <a:p>
            <a:pPr>
              <a:buNone/>
              <a:defRPr/>
            </a:pPr>
            <a:endParaRPr lang="en-US" sz="2800" dirty="0" smtClean="0"/>
          </a:p>
          <a:p>
            <a:pPr>
              <a:defRPr/>
            </a:pPr>
            <a:endParaRPr lang="en-US" sz="2800" dirty="0" smtClean="0"/>
          </a:p>
          <a:p>
            <a:pPr>
              <a:defRPr/>
            </a:pPr>
            <a:endParaRPr lang="en-US" sz="2800" dirty="0" smtClean="0"/>
          </a:p>
          <a:p>
            <a:pPr>
              <a:defRPr/>
            </a:pPr>
            <a:endParaRPr lang="en-US" sz="2800" dirty="0" smtClean="0">
              <a:solidFill>
                <a:srgbClr val="7030A0"/>
              </a:solidFill>
            </a:endParaRPr>
          </a:p>
          <a:p>
            <a:pPr>
              <a:defRPr/>
            </a:pPr>
            <a:endParaRPr lang="en-US" sz="2800" dirty="0" smtClean="0"/>
          </a:p>
          <a:p>
            <a:pPr>
              <a:defRPr/>
            </a:pPr>
            <a:endParaRPr lang="en-US" sz="2800" dirty="0" smtClean="0"/>
          </a:p>
          <a:p>
            <a:pPr>
              <a:defRPr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14438"/>
            <a:ext cx="8929688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200" u="sng" dirty="0" smtClean="0"/>
              <a:t>Doubled-up legumes </a:t>
            </a:r>
            <a:r>
              <a:rPr lang="en-GB" sz="3200" dirty="0" smtClean="0"/>
              <a:t>– intercropping 2 legumes that have little inter-specific competition for resources</a:t>
            </a:r>
            <a:endParaRPr lang="en-GB" sz="3200" dirty="0"/>
          </a:p>
        </p:txBody>
      </p:sp>
      <p:pic>
        <p:nvPicPr>
          <p:cNvPr id="27651" name="Picture 2" descr="C:\Users\Regis\Desktop\DSC0502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88" y="2286000"/>
            <a:ext cx="6275387" cy="4192588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562600"/>
            <a:ext cx="8077200" cy="838200"/>
          </a:xfrm>
        </p:spPr>
        <p:txBody>
          <a:bodyPr/>
          <a:lstStyle/>
          <a:p>
            <a:r>
              <a:rPr lang="en-US" sz="2800" dirty="0" smtClean="0"/>
              <a:t>When groundnut is almost mature, </a:t>
            </a:r>
            <a:r>
              <a:rPr lang="en-US" sz="2800" dirty="0" err="1" smtClean="0"/>
              <a:t>pigeonpea</a:t>
            </a:r>
            <a:r>
              <a:rPr lang="en-US" sz="2800" dirty="0" smtClean="0"/>
              <a:t> begins vigorous growth</a:t>
            </a:r>
            <a:endParaRPr lang="en-US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219200"/>
            <a:ext cx="5588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143000"/>
            <a:ext cx="3657600" cy="609600"/>
          </a:xfrm>
        </p:spPr>
        <p:txBody>
          <a:bodyPr/>
          <a:lstStyle/>
          <a:p>
            <a:r>
              <a:rPr lang="en-US" sz="3200" dirty="0" smtClean="0"/>
              <a:t>‘Double grain’</a:t>
            </a:r>
            <a:br>
              <a:rPr lang="en-US" sz="3200" dirty="0" smtClean="0"/>
            </a:b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62000" y="1981200"/>
          <a:ext cx="7239001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7001"/>
                <a:gridCol w="2438400"/>
                <a:gridCol w="2133600"/>
              </a:tblGrid>
              <a:tr h="370840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As sole crop (kg/ha)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In doubled up system</a:t>
                      </a:r>
                    </a:p>
                    <a:p>
                      <a:r>
                        <a:rPr lang="en-US" sz="2000" dirty="0" smtClean="0"/>
                        <a:t>(kg/ha)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Groundnut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1400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1200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/>
                        <a:t>Pigeoppea</a:t>
                      </a:r>
                      <a:endParaRPr lang="en-US" sz="2000" dirty="0" smtClean="0"/>
                    </a:p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900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500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LER </a:t>
                      </a:r>
                    </a:p>
                    <a:p>
                      <a:r>
                        <a:rPr lang="en-US" sz="2000" dirty="0" smtClean="0"/>
                        <a:t>(land equivalency ratio)</a:t>
                      </a:r>
                      <a:endParaRPr lang="en-US" sz="20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1.4</a:t>
                      </a:r>
                      <a:endParaRPr lang="en-US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1295400" y="5486400"/>
            <a:ext cx="6705600" cy="9144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spc="-100" dirty="0" smtClean="0">
                <a:solidFill>
                  <a:schemeClr val="tx2"/>
                </a:solidFill>
                <a:ea typeface="+mj-ea"/>
                <a:cs typeface="+mj-cs"/>
              </a:rPr>
              <a:t>LER&gt; 1 is an index of superior productivity of crop mixture</a:t>
            </a:r>
            <a:endParaRPr kumimoji="0" lang="en-US" sz="2400" b="0" i="0" u="none" strike="noStrike" kern="1200" cap="none" spc="-1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472487" cy="800100"/>
          </a:xfrm>
        </p:spPr>
        <p:txBody>
          <a:bodyPr/>
          <a:lstStyle/>
          <a:p>
            <a:pPr>
              <a:defRPr/>
            </a:pPr>
            <a:r>
              <a:rPr lang="en-GB" sz="4400" dirty="0" smtClean="0"/>
              <a:t>What are the opportunities for this ?..</a:t>
            </a:r>
            <a:endParaRPr lang="en-GB" sz="4400" dirty="0"/>
          </a:p>
        </p:txBody>
      </p:sp>
      <p:pic>
        <p:nvPicPr>
          <p:cNvPr id="2765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3688" y="1981200"/>
            <a:ext cx="4887912" cy="3657600"/>
          </a:xfrm>
          <a:noFill/>
          <a:ln>
            <a:miter lim="800000"/>
            <a:headEnd/>
            <a:tailEnd/>
          </a:ln>
        </p:spPr>
      </p:pic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2057400"/>
            <a:ext cx="4876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33400" y="1447800"/>
            <a:ext cx="7772400" cy="838200"/>
          </a:xfrm>
        </p:spPr>
        <p:txBody>
          <a:bodyPr/>
          <a:lstStyle/>
          <a:p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 philosophy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228600" y="2057400"/>
            <a:ext cx="8610600" cy="4038600"/>
          </a:xfrm>
          <a:prstGeom prst="rect">
            <a:avLst/>
          </a:prstGeom>
        </p:spPr>
        <p:txBody>
          <a:bodyPr/>
          <a:lstStyle/>
          <a:p>
            <a:pPr marL="114300" lvl="0">
              <a:spcBef>
                <a:spcPct val="20000"/>
              </a:spcBef>
              <a:buClr>
                <a:srgbClr val="712123"/>
              </a:buClr>
            </a:pPr>
            <a:r>
              <a:rPr lang="en-US" sz="3200" dirty="0" smtClean="0"/>
              <a:t>Through action research and development partnerships, Africa RISING is creating opportunities for smallholder farm households to move out of hunger and poverty through sustainably intensified farming systems that</a:t>
            </a:r>
          </a:p>
          <a:p>
            <a:pPr marL="571500" lvl="1">
              <a:spcBef>
                <a:spcPct val="20000"/>
              </a:spcBef>
              <a:buClr>
                <a:srgbClr val="712123"/>
              </a:buClr>
              <a:buFont typeface="Wingdings" pitchFamily="2" charset="2"/>
              <a:buChar char="ü"/>
            </a:pPr>
            <a:r>
              <a:rPr lang="en-US" sz="3200" dirty="0" smtClean="0"/>
              <a:t> improve food security,</a:t>
            </a:r>
          </a:p>
          <a:p>
            <a:pPr marL="571500" lvl="1">
              <a:spcBef>
                <a:spcPct val="20000"/>
              </a:spcBef>
              <a:buClr>
                <a:srgbClr val="712123"/>
              </a:buClr>
              <a:buFont typeface="Wingdings" pitchFamily="2" charset="2"/>
              <a:buChar char="ü"/>
            </a:pPr>
            <a:r>
              <a:rPr lang="en-US" sz="3200" dirty="0" smtClean="0"/>
              <a:t> nutrition security, and </a:t>
            </a:r>
          </a:p>
          <a:p>
            <a:pPr marL="571500" lvl="1">
              <a:spcBef>
                <a:spcPct val="20000"/>
              </a:spcBef>
              <a:buClr>
                <a:srgbClr val="712123"/>
              </a:buClr>
              <a:buFont typeface="Wingdings" pitchFamily="2" charset="2"/>
              <a:buChar char="ü"/>
            </a:pPr>
            <a:r>
              <a:rPr lang="en-US" sz="3200" dirty="0" smtClean="0"/>
              <a:t>income security, 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ill Sans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3200"/>
            <a:ext cx="7620000" cy="1143000"/>
          </a:xfrm>
        </p:spPr>
        <p:txBody>
          <a:bodyPr/>
          <a:lstStyle/>
          <a:p>
            <a:r>
              <a:rPr lang="en-US" dirty="0" smtClean="0"/>
              <a:t>Sustainability indices (metrics)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590800" y="1066800"/>
            <a:ext cx="6400800" cy="8860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solidFill>
                  <a:prstClr val="black"/>
                </a:solidFill>
                <a:latin typeface="+mn-lt"/>
                <a:cs typeface="Avenir Book"/>
              </a:rPr>
              <a:t>Belowground biomass assessment </a:t>
            </a:r>
            <a:endParaRPr lang="en-US" sz="3600" dirty="0">
              <a:solidFill>
                <a:prstClr val="black"/>
              </a:solidFill>
              <a:latin typeface="+mn-lt"/>
              <a:cs typeface="Avenir Book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36129340"/>
              </p:ext>
            </p:extLst>
          </p:nvPr>
        </p:nvGraphicFramePr>
        <p:xfrm>
          <a:off x="4746012" y="-25911"/>
          <a:ext cx="4191000" cy="256276"/>
        </p:xfrm>
        <a:graphic>
          <a:graphicData uri="http://schemas.openxmlformats.org/drawingml/2006/table">
            <a:tbl>
              <a:tblPr/>
              <a:tblGrid>
                <a:gridCol w="838200"/>
                <a:gridCol w="838200"/>
                <a:gridCol w="838200"/>
                <a:gridCol w="838200"/>
                <a:gridCol w="838200"/>
              </a:tblGrid>
              <a:tr h="2562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endParaRPr lang="en-US" sz="12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INTRO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METHODS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RESULTS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DISCUSSION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97624670"/>
              </p:ext>
            </p:extLst>
          </p:nvPr>
        </p:nvGraphicFramePr>
        <p:xfrm>
          <a:off x="142927" y="-12857"/>
          <a:ext cx="2613447" cy="256276"/>
        </p:xfrm>
        <a:graphic>
          <a:graphicData uri="http://schemas.openxmlformats.org/drawingml/2006/table">
            <a:tbl>
              <a:tblPr/>
              <a:tblGrid>
                <a:gridCol w="2613447"/>
              </a:tblGrid>
              <a:tr h="2562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PIGEONPEA PRODUCTIVITY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84478"/>
            <a:ext cx="2711672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3786" y="2386739"/>
            <a:ext cx="299405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9950" y="3328261"/>
            <a:ext cx="27157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Rounded Rectangle 12"/>
          <p:cNvSpPr/>
          <p:nvPr/>
        </p:nvSpPr>
        <p:spPr>
          <a:xfrm>
            <a:off x="170215" y="4014061"/>
            <a:ext cx="2371241" cy="914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0 - 20 cm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245190" y="5021450"/>
            <a:ext cx="2371241" cy="914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20 - 40 cm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322179" y="5904318"/>
            <a:ext cx="2371241" cy="914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40 - 60 cm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76110" y="6584315"/>
            <a:ext cx="2057400" cy="365125"/>
          </a:xfrm>
        </p:spPr>
        <p:txBody>
          <a:bodyPr/>
          <a:lstStyle/>
          <a:p>
            <a:fld id="{394E3982-7DBC-4CEC-8C4F-657D48367B21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513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905000"/>
            <a:ext cx="5181600" cy="4153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TextBox 5"/>
          <p:cNvSpPr txBox="1">
            <a:spLocks noChangeArrowheads="1"/>
          </p:cNvSpPr>
          <p:nvPr/>
        </p:nvSpPr>
        <p:spPr bwMode="auto">
          <a:xfrm>
            <a:off x="2286000" y="1295400"/>
            <a:ext cx="61579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/>
              <a:t>Belowground </a:t>
            </a:r>
            <a:r>
              <a:rPr lang="en-US" sz="2800" dirty="0" smtClean="0"/>
              <a:t>biomass inputs: SI metrics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590800"/>
            <a:ext cx="7620000" cy="1143000"/>
          </a:xfrm>
        </p:spPr>
        <p:txBody>
          <a:bodyPr/>
          <a:lstStyle/>
          <a:p>
            <a:r>
              <a:rPr lang="en-US" dirty="0" smtClean="0"/>
              <a:t>Dissemination….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2"/>
          <p:cNvSpPr>
            <a:spLocks noGrp="1"/>
          </p:cNvSpPr>
          <p:nvPr>
            <p:ph sz="half" idx="4294967295"/>
          </p:nvPr>
        </p:nvSpPr>
        <p:spPr>
          <a:xfrm>
            <a:off x="5000625" y="1071563"/>
            <a:ext cx="3571875" cy="1143000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eaLnBrk="1" hangingPunct="1">
              <a:defRPr/>
            </a:pPr>
            <a:r>
              <a:rPr lang="en-US" sz="11200" dirty="0" smtClean="0">
                <a:latin typeface="+mj-lt"/>
              </a:rPr>
              <a:t>Dissemination through field days</a:t>
            </a:r>
            <a:endParaRPr lang="en-GB" sz="11200" dirty="0">
              <a:latin typeface="+mj-lt"/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en-GB" dirty="0"/>
          </a:p>
        </p:txBody>
      </p:sp>
      <p:pic>
        <p:nvPicPr>
          <p:cNvPr id="45059" name="Picture 2" descr="DSC029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4888" y="3032125"/>
            <a:ext cx="4237037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3" descr="DSC029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28813"/>
            <a:ext cx="4691063" cy="351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0" y="1285875"/>
            <a:ext cx="8858250" cy="762000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Biochemistry with smallholder farmers in Malawi!</a:t>
            </a:r>
            <a:endParaRPr lang="en-US" sz="3600" dirty="0"/>
          </a:p>
        </p:txBody>
      </p:sp>
      <p:pic>
        <p:nvPicPr>
          <p:cNvPr id="35843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714625"/>
            <a:ext cx="28956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ight Arrow 6"/>
          <p:cNvSpPr/>
          <p:nvPr/>
        </p:nvSpPr>
        <p:spPr>
          <a:xfrm>
            <a:off x="3571875" y="3500438"/>
            <a:ext cx="785813" cy="7143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35845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357438"/>
            <a:ext cx="4071938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285750" y="5429250"/>
            <a:ext cx="8858250" cy="762000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sz="3600" spc="-100" dirty="0">
                <a:solidFill>
                  <a:schemeClr val="tx2"/>
                </a:solidFill>
                <a:latin typeface="+mn-lt"/>
                <a:ea typeface="+mj-ea"/>
                <a:cs typeface="+mj-cs"/>
              </a:rPr>
              <a:t>Production of soyabean flour for nutritious soya porridge! (mixture of soya, groundnut and maize)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20" r="10020"/>
          <a:stretch>
            <a:fillRect/>
          </a:stretch>
        </p:blipFill>
        <p:spPr bwMode="auto">
          <a:xfrm>
            <a:off x="4114800" y="2819400"/>
            <a:ext cx="50292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pic>
      <p:pic>
        <p:nvPicPr>
          <p:cNvPr id="3" name="Picture 2" descr="C:\Users\Maloni\Desktop\Amosi\DSC055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2819400"/>
            <a:ext cx="4038600" cy="3178175"/>
          </a:xfrm>
          <a:prstGeom prst="rect">
            <a:avLst/>
          </a:prstGeom>
          <a:noFill/>
        </p:spPr>
      </p:pic>
      <p:sp>
        <p:nvSpPr>
          <p:cNvPr id="4" name="Title 6"/>
          <p:cNvSpPr txBox="1">
            <a:spLocks/>
          </p:cNvSpPr>
          <p:nvPr/>
        </p:nvSpPr>
        <p:spPr>
          <a:xfrm>
            <a:off x="152400" y="6096000"/>
            <a:ext cx="3657600" cy="5334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entury Gothic" charset="0"/>
                <a:ea typeface="+mj-ea"/>
                <a:cs typeface="+mj-cs"/>
              </a:rPr>
              <a:t>Pounding of soybean (processing) </a:t>
            </a:r>
            <a:endParaRPr kumimoji="0" lang="en-US" sz="1800" b="1" i="0" u="none" strike="noStrike" kern="1200" cap="none" spc="-1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entury Gothic" charset="0"/>
              <a:ea typeface="+mj-ea"/>
              <a:cs typeface="+mj-cs"/>
            </a:endParaRPr>
          </a:p>
        </p:txBody>
      </p:sp>
      <p:sp>
        <p:nvSpPr>
          <p:cNvPr id="5" name="Title 6"/>
          <p:cNvSpPr txBox="1">
            <a:spLocks/>
          </p:cNvSpPr>
          <p:nvPr/>
        </p:nvSpPr>
        <p:spPr>
          <a:xfrm>
            <a:off x="1981200" y="1371600"/>
            <a:ext cx="6324600" cy="1219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entury Gothic" charset="0"/>
                <a:ea typeface="+mj-ea"/>
                <a:cs typeface="+mj-cs"/>
              </a:rPr>
              <a:t>Nutrition open days</a:t>
            </a:r>
            <a:endParaRPr kumimoji="0" lang="en-US" sz="4400" b="1" i="0" u="none" strike="noStrike" kern="1200" cap="none" spc="-1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entury Gothic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5" y="1214438"/>
            <a:ext cx="8429625" cy="7858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 </a:t>
            </a:r>
            <a:r>
              <a:rPr lang="en-US" sz="3200" dirty="0" smtClean="0"/>
              <a:t>Farmer gives further explanations on the product to R4D platforms</a:t>
            </a:r>
            <a:endParaRPr lang="en-US" sz="3200" dirty="0"/>
          </a:p>
        </p:txBody>
      </p:sp>
      <p:pic>
        <p:nvPicPr>
          <p:cNvPr id="43011" name="Picture 2" descr="C:\Users\Dr Chikowo\Desktop\ARUSHA 2014\Nutrition workshops\Coffee made from Soya bean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43200" y="2590800"/>
            <a:ext cx="5080000" cy="3810000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38" y="1143000"/>
            <a:ext cx="7620000" cy="714375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… and men also came for ‘cooking lessons’</a:t>
            </a:r>
            <a:endParaRPr lang="en-US" sz="3600" dirty="0"/>
          </a:p>
        </p:txBody>
      </p:sp>
      <p:pic>
        <p:nvPicPr>
          <p:cNvPr id="44035" name="Picture 2" descr="C:\Users\Dr Chikowo\Desktop\ARUSHA 2014\Nutrition workshops\Part of the patrons to the open day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73200" y="2209800"/>
            <a:ext cx="5588000" cy="4191000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514600"/>
            <a:ext cx="7620000" cy="1143000"/>
          </a:xfrm>
        </p:spPr>
        <p:txBody>
          <a:bodyPr/>
          <a:lstStyle/>
          <a:p>
            <a:r>
              <a:rPr lang="en-US" dirty="0" smtClean="0"/>
              <a:t>Packaging our messages…..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1143000" y="3352800"/>
            <a:ext cx="6248400" cy="838200"/>
          </a:xfrm>
        </p:spPr>
        <p:txBody>
          <a:bodyPr/>
          <a:lstStyle/>
          <a:p>
            <a:r>
              <a:rPr lang="en-US" dirty="0" smtClean="0"/>
              <a:t>Africa RISING Malawi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39275" cy="129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" y="9525"/>
            <a:ext cx="901065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24000"/>
            <a:ext cx="8290963" cy="4073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1143000"/>
            <a:ext cx="5638800" cy="762000"/>
          </a:xfrm>
        </p:spPr>
        <p:txBody>
          <a:bodyPr/>
          <a:lstStyle/>
          <a:p>
            <a:r>
              <a:rPr lang="en-GB" sz="3600" dirty="0" err="1" smtClean="0"/>
              <a:t>Rhizobiology</a:t>
            </a:r>
            <a:r>
              <a:rPr lang="en-GB" sz="3600" dirty="0" smtClean="0"/>
              <a:t> with farmers</a:t>
            </a:r>
            <a:endParaRPr lang="en-US" sz="3600" dirty="0"/>
          </a:p>
        </p:txBody>
      </p:sp>
      <p:pic>
        <p:nvPicPr>
          <p:cNvPr id="4" name="Content Placeholder 3" descr="C:\Users\Dr Chikowo\Pictures\May 2016\Camera\IMG_20151206_11562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057400"/>
            <a:ext cx="6248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990600" y="1295400"/>
            <a:ext cx="7620000" cy="609600"/>
          </a:xfrm>
        </p:spPr>
        <p:txBody>
          <a:bodyPr/>
          <a:lstStyle/>
          <a:p>
            <a:r>
              <a:rPr lang="en-GB" sz="2800" dirty="0" smtClean="0"/>
              <a:t>Properly working nitrogen factories – nodules when reddish inside</a:t>
            </a:r>
          </a:p>
        </p:txBody>
      </p:sp>
      <p:pic>
        <p:nvPicPr>
          <p:cNvPr id="163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6000" y="2286000"/>
            <a:ext cx="6280150" cy="409325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9250" cy="644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33400" y="1676400"/>
            <a:ext cx="8077200" cy="838200"/>
          </a:xfrm>
        </p:spPr>
        <p:txBody>
          <a:bodyPr/>
          <a:lstStyle/>
          <a:p>
            <a:r>
              <a:rPr lang="en-US" dirty="0" smtClean="0"/>
              <a:t>Doubled-up legume technology</a:t>
            </a:r>
          </a:p>
          <a:p>
            <a:endParaRPr lang="en-US" dirty="0" smtClean="0"/>
          </a:p>
          <a:p>
            <a:pPr marL="971550" indent="-857250">
              <a:buFont typeface="Wingdings" pitchFamily="2" charset="2"/>
              <a:buChar char="§"/>
            </a:pPr>
            <a:r>
              <a:rPr lang="en-US" dirty="0" smtClean="0"/>
              <a:t>Released in Malawi March 2016!!~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819400"/>
            <a:ext cx="1752600" cy="2895600"/>
          </a:xfrm>
        </p:spPr>
        <p:txBody>
          <a:bodyPr vert="vert270"/>
          <a:lstStyle/>
          <a:p>
            <a:r>
              <a:rPr lang="en-US" dirty="0" smtClean="0"/>
              <a:t>Where are we??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057400" y="1524000"/>
            <a:ext cx="41910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Where are we?</a:t>
            </a:r>
            <a:endParaRPr kumimoji="0" lang="en-US" sz="4600" b="0" i="0" u="none" strike="noStrike" kern="1200" cap="none" spc="-1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486400" y="3200400"/>
            <a:ext cx="1676400" cy="2819400"/>
          </a:xfrm>
          <a:prstGeom prst="rect">
            <a:avLst/>
          </a:prstGeom>
        </p:spPr>
        <p:txBody>
          <a:bodyPr vert="ver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Where are we???</a:t>
            </a:r>
            <a:endParaRPr kumimoji="0" lang="en-US" sz="4600" b="0" i="0" u="none" strike="noStrike" kern="1200" cap="none" spc="-1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1"/>
          <p:cNvPicPr>
            <a:picLocks noChangeAspect="1"/>
          </p:cNvPicPr>
          <p:nvPr/>
        </p:nvPicPr>
        <p:blipFill>
          <a:blip r:embed="rId2"/>
          <a:srcRect l="10764" t="12500" r="11346"/>
          <a:stretch>
            <a:fillRect/>
          </a:stretch>
        </p:blipFill>
        <p:spPr bwMode="auto">
          <a:xfrm>
            <a:off x="71438" y="1130300"/>
            <a:ext cx="9067800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Left Brace 2"/>
          <p:cNvSpPr/>
          <p:nvPr/>
        </p:nvSpPr>
        <p:spPr>
          <a:xfrm rot="3384525">
            <a:off x="2832894" y="3350419"/>
            <a:ext cx="712788" cy="2362200"/>
          </a:xfrm>
          <a:prstGeom prst="leftBrace">
            <a:avLst>
              <a:gd name="adj1" fmla="val 8333"/>
              <a:gd name="adj2" fmla="val 50966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676400" y="1749425"/>
            <a:ext cx="4056063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  <a:cs typeface="+mn-cs"/>
              </a:rPr>
              <a:t>Africa RISING Years 3-5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+mn-lt"/>
                <a:cs typeface="+mn-cs"/>
              </a:rPr>
              <a:t>“R4D” Platforms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+mn-lt"/>
                <a:cs typeface="+mn-cs"/>
              </a:rPr>
              <a:t>Transfer research outputs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+mn-lt"/>
                <a:cs typeface="+mn-cs"/>
              </a:rPr>
              <a:t>Research refinement &amp; expansion (e.g., IPM)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+mn-lt"/>
                <a:cs typeface="+mn-cs"/>
              </a:rPr>
              <a:t>Technical support</a:t>
            </a:r>
          </a:p>
        </p:txBody>
      </p:sp>
      <p:cxnSp>
        <p:nvCxnSpPr>
          <p:cNvPr id="9" name="Straight Arrow Connector 8"/>
          <p:cNvCxnSpPr>
            <a:endCxn id="3" idx="1"/>
          </p:cNvCxnSpPr>
          <p:nvPr/>
        </p:nvCxnSpPr>
        <p:spPr>
          <a:xfrm flipH="1">
            <a:off x="2973388" y="3735388"/>
            <a:ext cx="74612" cy="511175"/>
          </a:xfrm>
          <a:prstGeom prst="straightConnector1">
            <a:avLst/>
          </a:prstGeom>
          <a:ln w="3810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4000" y="2971800"/>
            <a:ext cx="647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Photos taken this weekend…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Placeholder 1"/>
          <p:cNvSpPr>
            <a:spLocks noGrp="1"/>
          </p:cNvSpPr>
          <p:nvPr>
            <p:ph type="body" sz="quarter" idx="11"/>
          </p:nvPr>
        </p:nvSpPr>
        <p:spPr bwMode="auto">
          <a:xfrm>
            <a:off x="214313" y="1357313"/>
            <a:ext cx="8501062" cy="1214437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gro-ecological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ntensification through action research with smallholder farmers in Malawi</a:t>
            </a:r>
            <a:endParaRPr lang="en-GB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47" name="Text Placeholder 2"/>
          <p:cNvSpPr>
            <a:spLocks noGrp="1"/>
          </p:cNvSpPr>
          <p:nvPr>
            <p:ph type="body" sz="quarter" idx="12"/>
          </p:nvPr>
        </p:nvSpPr>
        <p:spPr bwMode="auto">
          <a:xfrm>
            <a:off x="500063" y="2571750"/>
            <a:ext cx="8001000" cy="3286125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sz="2000" dirty="0" smtClean="0">
                <a:latin typeface="+mj-lt"/>
              </a:rPr>
              <a:t>Regis Chikowo, </a:t>
            </a:r>
            <a:r>
              <a:rPr lang="en-US" sz="2000" dirty="0" err="1" smtClean="0">
                <a:latin typeface="+mj-lt"/>
              </a:rPr>
              <a:t>Sieg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Snapp</a:t>
            </a:r>
            <a:r>
              <a:rPr lang="en-US" sz="2000" dirty="0" smtClean="0">
                <a:latin typeface="+mj-lt"/>
              </a:rPr>
              <a:t>, </a:t>
            </a:r>
            <a:r>
              <a:rPr lang="en-US" sz="2000" dirty="0" err="1" smtClean="0">
                <a:latin typeface="+mj-lt"/>
              </a:rPr>
              <a:t>Erim</a:t>
            </a:r>
            <a:r>
              <a:rPr lang="en-US" sz="2000" dirty="0" smtClean="0">
                <a:latin typeface="+mj-lt"/>
              </a:rPr>
              <a:t> Anders, </a:t>
            </a:r>
            <a:r>
              <a:rPr lang="en-US" sz="2000" dirty="0" err="1" smtClean="0">
                <a:latin typeface="+mj-lt"/>
              </a:rPr>
              <a:t>Chiwimbo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Gwenambira</a:t>
            </a:r>
            <a:r>
              <a:rPr lang="en-US" sz="2000" dirty="0" smtClean="0">
                <a:latin typeface="+mj-lt"/>
              </a:rPr>
              <a:t> -</a:t>
            </a:r>
            <a:r>
              <a:rPr lang="en-US" sz="2000" dirty="0" smtClean="0">
                <a:solidFill>
                  <a:srgbClr val="00B050"/>
                </a:solidFill>
                <a:latin typeface="+mj-lt"/>
              </a:rPr>
              <a:t>MSU</a:t>
            </a:r>
          </a:p>
          <a:p>
            <a:pPr eaLnBrk="1" hangingPunct="1">
              <a:defRPr/>
            </a:pPr>
            <a:r>
              <a:rPr lang="en-US" sz="2000" dirty="0" err="1" smtClean="0">
                <a:latin typeface="+mj-lt"/>
              </a:rPr>
              <a:t>Wezi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Mhango</a:t>
            </a:r>
            <a:r>
              <a:rPr lang="en-US" sz="2000" dirty="0" smtClean="0">
                <a:latin typeface="+mj-lt"/>
              </a:rPr>
              <a:t>, </a:t>
            </a:r>
            <a:r>
              <a:rPr lang="en-US" sz="2000" dirty="0" err="1" smtClean="0">
                <a:latin typeface="+mj-lt"/>
              </a:rPr>
              <a:t>edward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Mzumara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smtClean="0">
                <a:solidFill>
                  <a:srgbClr val="00B050"/>
                </a:solidFill>
                <a:latin typeface="+mj-lt"/>
              </a:rPr>
              <a:t>– LUANAR Agronomy</a:t>
            </a:r>
          </a:p>
          <a:p>
            <a:pPr eaLnBrk="1" hangingPunct="1">
              <a:defRPr/>
            </a:pPr>
            <a:r>
              <a:rPr lang="en-US" sz="2000" dirty="0" smtClean="0">
                <a:latin typeface="+mj-lt"/>
              </a:rPr>
              <a:t>Fanny </a:t>
            </a:r>
            <a:r>
              <a:rPr lang="en-US" sz="2000" dirty="0" err="1" smtClean="0">
                <a:latin typeface="+mj-lt"/>
              </a:rPr>
              <a:t>Chigwa</a:t>
            </a:r>
            <a:r>
              <a:rPr lang="en-US" sz="2000" dirty="0" smtClean="0">
                <a:solidFill>
                  <a:srgbClr val="00B050"/>
                </a:solidFill>
                <a:latin typeface="+mj-lt"/>
              </a:rPr>
              <a:t> –LUANR Animal Science Department</a:t>
            </a:r>
          </a:p>
          <a:p>
            <a:pPr eaLnBrk="1" hangingPunct="1">
              <a:defRPr/>
            </a:pPr>
            <a:r>
              <a:rPr lang="en-US" sz="2000" dirty="0" err="1" smtClean="0">
                <a:latin typeface="+mj-lt"/>
              </a:rPr>
              <a:t>Agness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Mangwela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smtClean="0">
                <a:solidFill>
                  <a:srgbClr val="00B050"/>
                </a:solidFill>
                <a:latin typeface="+mj-lt"/>
              </a:rPr>
              <a:t>–LUANAR Nutrition Department</a:t>
            </a:r>
          </a:p>
          <a:p>
            <a:pPr eaLnBrk="1" hangingPunct="1">
              <a:defRPr/>
            </a:pPr>
            <a:r>
              <a:rPr lang="en-US" sz="2000" dirty="0" smtClean="0">
                <a:latin typeface="+mj-lt"/>
              </a:rPr>
              <a:t>Isaac </a:t>
            </a:r>
            <a:r>
              <a:rPr lang="en-US" sz="2000" dirty="0" err="1" smtClean="0">
                <a:latin typeface="+mj-lt"/>
              </a:rPr>
              <a:t>Nyoka</a:t>
            </a:r>
            <a:r>
              <a:rPr lang="en-US" sz="2000" dirty="0" smtClean="0">
                <a:solidFill>
                  <a:srgbClr val="00B050"/>
                </a:solidFill>
                <a:latin typeface="+mj-lt"/>
              </a:rPr>
              <a:t>–ICRAF</a:t>
            </a:r>
          </a:p>
          <a:p>
            <a:pPr eaLnBrk="1" hangingPunct="1">
              <a:defRPr/>
            </a:pPr>
            <a:r>
              <a:rPr lang="en-US" sz="2000" dirty="0" err="1" smtClean="0">
                <a:latin typeface="+mj-lt"/>
              </a:rPr>
              <a:t>Desta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Lulseged</a:t>
            </a:r>
            <a:r>
              <a:rPr lang="en-US" sz="2000" dirty="0" smtClean="0">
                <a:latin typeface="+mj-lt"/>
              </a:rPr>
              <a:t>, Rowland </a:t>
            </a:r>
            <a:r>
              <a:rPr lang="en-US" sz="2000" dirty="0" err="1" smtClean="0">
                <a:latin typeface="+mj-lt"/>
              </a:rPr>
              <a:t>Chirwa</a:t>
            </a:r>
            <a:r>
              <a:rPr lang="en-US" sz="2000" dirty="0" smtClean="0">
                <a:latin typeface="+mj-lt"/>
              </a:rPr>
              <a:t> – </a:t>
            </a:r>
            <a:r>
              <a:rPr lang="en-US" sz="2000" dirty="0" smtClean="0">
                <a:solidFill>
                  <a:srgbClr val="00B050"/>
                </a:solidFill>
                <a:latin typeface="+mj-lt"/>
              </a:rPr>
              <a:t>CIAT</a:t>
            </a:r>
          </a:p>
          <a:p>
            <a:pPr eaLnBrk="1" hangingPunct="1">
              <a:defRPr/>
            </a:pPr>
            <a:r>
              <a:rPr lang="en-US" sz="2000" dirty="0" smtClean="0">
                <a:latin typeface="+mj-lt"/>
              </a:rPr>
              <a:t> Owen </a:t>
            </a:r>
            <a:r>
              <a:rPr lang="en-US" sz="2000" dirty="0" err="1" smtClean="0">
                <a:latin typeface="+mj-lt"/>
              </a:rPr>
              <a:t>Kumwenda</a:t>
            </a:r>
            <a:r>
              <a:rPr lang="en-US" sz="2000" dirty="0" smtClean="0">
                <a:latin typeface="+mj-lt"/>
              </a:rPr>
              <a:t> &amp; </a:t>
            </a:r>
            <a:r>
              <a:rPr lang="en-US" sz="2000" dirty="0" err="1" smtClean="0">
                <a:latin typeface="+mj-lt"/>
              </a:rPr>
              <a:t>Anilly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Msukwa</a:t>
            </a:r>
            <a:r>
              <a:rPr lang="en-US" sz="2000" dirty="0" smtClean="0">
                <a:latin typeface="+mj-lt"/>
              </a:rPr>
              <a:t> – </a:t>
            </a:r>
            <a:r>
              <a:rPr lang="en-US" sz="2000" dirty="0" smtClean="0">
                <a:solidFill>
                  <a:srgbClr val="00B050"/>
                </a:solidFill>
                <a:latin typeface="+mj-lt"/>
              </a:rPr>
              <a:t>DAES</a:t>
            </a:r>
          </a:p>
          <a:p>
            <a:pPr eaLnBrk="1" hangingPunct="1">
              <a:defRPr/>
            </a:pPr>
            <a:r>
              <a:rPr lang="en-US" sz="2000" b="1" dirty="0" smtClean="0">
                <a:latin typeface="+mj-lt"/>
              </a:rPr>
              <a:t>WUR</a:t>
            </a:r>
          </a:p>
          <a:p>
            <a:pPr eaLnBrk="1" hangingPunct="1">
              <a:defRPr/>
            </a:pPr>
            <a:r>
              <a:rPr lang="en-US" sz="2000" b="1" dirty="0" smtClean="0">
                <a:latin typeface="+mj-lt"/>
              </a:rPr>
              <a:t>IFPRI</a:t>
            </a:r>
            <a:endParaRPr lang="en-US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r Chikowo\Desktop\PK\IMG_20160611_1526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r Chikowo\Desktop\PK\IMG_20160611_1525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00250"/>
            <a:ext cx="6477000" cy="48577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95600" y="1219200"/>
            <a:ext cx="54487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Seed and grain value chains 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r Chikowo\Desktop\PK\IMG_20160611_1526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r Chikowo\Desktop\PK\IMG_20160611_1526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75891" y="1905000"/>
            <a:ext cx="76200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rgbClr val="156834"/>
                </a:solidFill>
                <a:latin typeface="Gill Sans" pitchFamily="34" charset="0"/>
              </a:rPr>
              <a:t>Thank You</a:t>
            </a:r>
            <a:endParaRPr lang="en-US" dirty="0">
              <a:solidFill>
                <a:srgbClr val="156834"/>
              </a:solidFill>
              <a:latin typeface="Gill Sans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501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43000"/>
            <a:ext cx="9137650" cy="550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1214438" y="928688"/>
            <a:ext cx="79295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latin typeface="Arial Narrow" pitchFamily="34" charset="0"/>
              </a:rPr>
              <a:t>Basic crop production ecology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0" y="1143000"/>
            <a:ext cx="9137650" cy="550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785813" y="857250"/>
            <a:ext cx="9140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latin typeface="Arial Narrow" pitchFamily="34" charset="0"/>
              </a:rPr>
              <a:t>Yield-determining factors</a:t>
            </a:r>
          </a:p>
        </p:txBody>
      </p:sp>
      <p:sp>
        <p:nvSpPr>
          <p:cNvPr id="4" name="Oval 3"/>
          <p:cNvSpPr/>
          <p:nvPr/>
        </p:nvSpPr>
        <p:spPr>
          <a:xfrm>
            <a:off x="1714500" y="4000500"/>
            <a:ext cx="2428875" cy="107156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0" y="1143000"/>
            <a:ext cx="9137650" cy="550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785813" y="857250"/>
            <a:ext cx="9140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latin typeface="Arial Narrow" pitchFamily="34" charset="0"/>
              </a:rPr>
              <a:t>Yield-determining factors</a:t>
            </a:r>
          </a:p>
        </p:txBody>
      </p:sp>
      <p:sp>
        <p:nvSpPr>
          <p:cNvPr id="5" name="Oval 4"/>
          <p:cNvSpPr/>
          <p:nvPr/>
        </p:nvSpPr>
        <p:spPr>
          <a:xfrm>
            <a:off x="1928813" y="2714625"/>
            <a:ext cx="2428875" cy="107156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Multiply 5"/>
          <p:cNvSpPr/>
          <p:nvPr/>
        </p:nvSpPr>
        <p:spPr>
          <a:xfrm>
            <a:off x="7072313" y="4357688"/>
            <a:ext cx="1500187" cy="85725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Plus 6"/>
          <p:cNvSpPr/>
          <p:nvPr/>
        </p:nvSpPr>
        <p:spPr>
          <a:xfrm>
            <a:off x="7215188" y="3143250"/>
            <a:ext cx="1214437" cy="714375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5" y="1357313"/>
            <a:ext cx="8215313" cy="928687"/>
          </a:xfrm>
        </p:spPr>
        <p:txBody>
          <a:bodyPr/>
          <a:lstStyle/>
          <a:p>
            <a:pPr>
              <a:defRPr/>
            </a:pPr>
            <a:r>
              <a:rPr lang="en-US" sz="2800" b="1" dirty="0" smtClean="0"/>
              <a:t>Discussing these ecological/plant production principles with university students and 99% of them understand all this within 1 hr is nothing special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85813" y="3357563"/>
            <a:ext cx="8143875" cy="2286000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en-US" sz="2400" dirty="0" smtClean="0"/>
              <a:t>But there is something unique and special when we are able to package scientific concepts into forms that facilitate </a:t>
            </a:r>
          </a:p>
          <a:p>
            <a:pPr lvl="1">
              <a:defRPr/>
            </a:pPr>
            <a:r>
              <a:rPr lang="en-US" sz="2400" dirty="0" smtClean="0"/>
              <a:t>Accelerated learning by (illiterate) farmers, and  </a:t>
            </a:r>
          </a:p>
          <a:p>
            <a:pPr lvl="1">
              <a:defRPr/>
            </a:pPr>
            <a:r>
              <a:rPr lang="en-US" sz="2400" dirty="0" smtClean="0"/>
              <a:t>Utilization at scale for increased </a:t>
            </a:r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farm productivity</a:t>
            </a:r>
            <a:endParaRPr lang="en-US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RISING_presentation_template_Global (1)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AfricaRISING_presentation_template_Global (1)</Template>
  <TotalTime>274</TotalTime>
  <Words>818</Words>
  <Application>Microsoft Office PowerPoint</Application>
  <PresentationFormat>On-screen Show (4:3)</PresentationFormat>
  <Paragraphs>155</Paragraphs>
  <Slides>54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54</vt:i4>
      </vt:variant>
    </vt:vector>
  </HeadingPairs>
  <TitlesOfParts>
    <vt:vector size="56" baseType="lpstr">
      <vt:lpstr>AfricaRISING_presentation_template_Global (1)</vt:lpstr>
      <vt:lpstr>1_Custom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Discussing these ecological/plant production principles with university students and 99% of them understand all this within 1 hr is nothing special</vt:lpstr>
      <vt:lpstr>Slide 10</vt:lpstr>
      <vt:lpstr>Slide 11</vt:lpstr>
      <vt:lpstr>Slide 12</vt:lpstr>
      <vt:lpstr>The story is clear</vt:lpstr>
      <vt:lpstr>Within farm Contrasts</vt:lpstr>
      <vt:lpstr>Alarming yield gaps ??</vt:lpstr>
      <vt:lpstr>Closing the yield gaps:</vt:lpstr>
      <vt:lpstr>So how are we simplifying science to make it work with smallholder farmers in Malawi under Africa RISING?</vt:lpstr>
      <vt:lpstr>Experimentation – we use the mother and baby approach…</vt:lpstr>
      <vt:lpstr>Slide 19</vt:lpstr>
      <vt:lpstr>Slide 20</vt:lpstr>
      <vt:lpstr>Farmers experimented with….</vt:lpstr>
      <vt:lpstr>Harnessing nitrogen…..</vt:lpstr>
      <vt:lpstr>Introducing improved germplasm and appropriate management  -the possibilities..</vt:lpstr>
      <vt:lpstr>When land is too constraining..</vt:lpstr>
      <vt:lpstr>The doubled-up legume technology Intercropping two grain legumes</vt:lpstr>
      <vt:lpstr>Doubled-up legumes – intercropping 2 legumes that have little inter-specific competition for resources</vt:lpstr>
      <vt:lpstr>When groundnut is almost mature, pigeonpea begins vigorous growth</vt:lpstr>
      <vt:lpstr>‘Double grain’ </vt:lpstr>
      <vt:lpstr>What are the opportunities for this ?..</vt:lpstr>
      <vt:lpstr>Sustainability indices (metrics) </vt:lpstr>
      <vt:lpstr>Slide 31</vt:lpstr>
      <vt:lpstr>Slide 32</vt:lpstr>
      <vt:lpstr>Dissemination….</vt:lpstr>
      <vt:lpstr>Slide 34</vt:lpstr>
      <vt:lpstr>Biochemistry with smallholder farmers in Malawi!</vt:lpstr>
      <vt:lpstr>Slide 36</vt:lpstr>
      <vt:lpstr> Farmer gives further explanations on the product to R4D platforms</vt:lpstr>
      <vt:lpstr>… and men also came for ‘cooking lessons’</vt:lpstr>
      <vt:lpstr>Packaging our messages…..</vt:lpstr>
      <vt:lpstr>Slide 40</vt:lpstr>
      <vt:lpstr>Slide 41</vt:lpstr>
      <vt:lpstr>Slide 42</vt:lpstr>
      <vt:lpstr>Rhizobiology with farmers</vt:lpstr>
      <vt:lpstr>Properly working nitrogen factories – nodules when reddish inside</vt:lpstr>
      <vt:lpstr>Slide 45</vt:lpstr>
      <vt:lpstr>Slide 46</vt:lpstr>
      <vt:lpstr>Where are we??</vt:lpstr>
      <vt:lpstr>Slide 48</vt:lpstr>
      <vt:lpstr>Slide 49</vt:lpstr>
      <vt:lpstr>Slide 50</vt:lpstr>
      <vt:lpstr>Slide 51</vt:lpstr>
      <vt:lpstr>Slide 52</vt:lpstr>
      <vt:lpstr>Slide 53</vt:lpstr>
      <vt:lpstr>Slide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Chikowo</dc:creator>
  <cp:lastModifiedBy>Dr Chikowo</cp:lastModifiedBy>
  <cp:revision>69</cp:revision>
  <cp:lastPrinted>2011-10-06T11:45:23Z</cp:lastPrinted>
  <dcterms:created xsi:type="dcterms:W3CDTF">2015-03-24T10:03:57Z</dcterms:created>
  <dcterms:modified xsi:type="dcterms:W3CDTF">2016-06-13T06:25:37Z</dcterms:modified>
</cp:coreProperties>
</file>